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2" r:id="rId3"/>
    <p:sldMasterId id="2147483687" r:id="rId4"/>
    <p:sldMasterId id="2147483699" r:id="rId5"/>
    <p:sldMasterId id="2147483711" r:id="rId6"/>
  </p:sldMasterIdLst>
  <p:notesMasterIdLst>
    <p:notesMasterId r:id="rId94"/>
  </p:notesMasterIdLst>
  <p:sldIdLst>
    <p:sldId id="629" r:id="rId7"/>
    <p:sldId id="630" r:id="rId8"/>
    <p:sldId id="631" r:id="rId9"/>
    <p:sldId id="632" r:id="rId10"/>
    <p:sldId id="633" r:id="rId11"/>
    <p:sldId id="634" r:id="rId12"/>
    <p:sldId id="635" r:id="rId13"/>
    <p:sldId id="637" r:id="rId14"/>
    <p:sldId id="638" r:id="rId15"/>
    <p:sldId id="639" r:id="rId16"/>
    <p:sldId id="640" r:id="rId17"/>
    <p:sldId id="641" r:id="rId18"/>
    <p:sldId id="642" r:id="rId19"/>
    <p:sldId id="643" r:id="rId20"/>
    <p:sldId id="644" r:id="rId21"/>
    <p:sldId id="645" r:id="rId22"/>
    <p:sldId id="646" r:id="rId23"/>
    <p:sldId id="647" r:id="rId24"/>
    <p:sldId id="648" r:id="rId25"/>
    <p:sldId id="649" r:id="rId26"/>
    <p:sldId id="650" r:id="rId27"/>
    <p:sldId id="651" r:id="rId28"/>
    <p:sldId id="652" r:id="rId29"/>
    <p:sldId id="653" r:id="rId30"/>
    <p:sldId id="654" r:id="rId31"/>
    <p:sldId id="655" r:id="rId32"/>
    <p:sldId id="564" r:id="rId33"/>
    <p:sldId id="656" r:id="rId34"/>
    <p:sldId id="423" r:id="rId35"/>
    <p:sldId id="428" r:id="rId36"/>
    <p:sldId id="509" r:id="rId37"/>
    <p:sldId id="425" r:id="rId38"/>
    <p:sldId id="618" r:id="rId39"/>
    <p:sldId id="427" r:id="rId40"/>
    <p:sldId id="515" r:id="rId41"/>
    <p:sldId id="538" r:id="rId42"/>
    <p:sldId id="539" r:id="rId43"/>
    <p:sldId id="540" r:id="rId44"/>
    <p:sldId id="541" r:id="rId45"/>
    <p:sldId id="567" r:id="rId46"/>
    <p:sldId id="571" r:id="rId47"/>
    <p:sldId id="578" r:id="rId48"/>
    <p:sldId id="579" r:id="rId49"/>
    <p:sldId id="582" r:id="rId50"/>
    <p:sldId id="583" r:id="rId51"/>
    <p:sldId id="584" r:id="rId52"/>
    <p:sldId id="585" r:id="rId53"/>
    <p:sldId id="586" r:id="rId54"/>
    <p:sldId id="588" r:id="rId55"/>
    <p:sldId id="589" r:id="rId56"/>
    <p:sldId id="590" r:id="rId57"/>
    <p:sldId id="591" r:id="rId58"/>
    <p:sldId id="592" r:id="rId59"/>
    <p:sldId id="593" r:id="rId60"/>
    <p:sldId id="613" r:id="rId61"/>
    <p:sldId id="594" r:id="rId62"/>
    <p:sldId id="595" r:id="rId63"/>
    <p:sldId id="596" r:id="rId64"/>
    <p:sldId id="597" r:id="rId65"/>
    <p:sldId id="611" r:id="rId66"/>
    <p:sldId id="614" r:id="rId67"/>
    <p:sldId id="615" r:id="rId68"/>
    <p:sldId id="616" r:id="rId69"/>
    <p:sldId id="612" r:id="rId70"/>
    <p:sldId id="617" r:id="rId71"/>
    <p:sldId id="628" r:id="rId72"/>
    <p:sldId id="598" r:id="rId73"/>
    <p:sldId id="619" r:id="rId74"/>
    <p:sldId id="620" r:id="rId75"/>
    <p:sldId id="600" r:id="rId76"/>
    <p:sldId id="601" r:id="rId77"/>
    <p:sldId id="602" r:id="rId78"/>
    <p:sldId id="603" r:id="rId79"/>
    <p:sldId id="604" r:id="rId80"/>
    <p:sldId id="605" r:id="rId81"/>
    <p:sldId id="606" r:id="rId82"/>
    <p:sldId id="607" r:id="rId83"/>
    <p:sldId id="608" r:id="rId84"/>
    <p:sldId id="609" r:id="rId85"/>
    <p:sldId id="627" r:id="rId86"/>
    <p:sldId id="610" r:id="rId87"/>
    <p:sldId id="626" r:id="rId88"/>
    <p:sldId id="623" r:id="rId89"/>
    <p:sldId id="622" r:id="rId90"/>
    <p:sldId id="624" r:id="rId91"/>
    <p:sldId id="625" r:id="rId92"/>
    <p:sldId id="636" r:id="rId9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561"/>
    <a:srgbClr val="FF00FF"/>
    <a:srgbClr val="0000FF"/>
    <a:srgbClr val="FF0000"/>
    <a:srgbClr val="D7E872"/>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5" autoAdjust="0"/>
    <p:restoredTop sz="93204" autoAdjust="0"/>
  </p:normalViewPr>
  <p:slideViewPr>
    <p:cSldViewPr>
      <p:cViewPr>
        <p:scale>
          <a:sx n="60" d="100"/>
          <a:sy n="60" d="100"/>
        </p:scale>
        <p:origin x="-259"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image" Target="../media/image149.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image" Target="../media/image1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DAA7005F-4A2D-46BF-ADB7-15E3C56BD712}" type="slidenum">
              <a:rPr lang="en-US" smtClean="0"/>
              <a:pPr/>
              <a:t>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F0BD17E-A7C7-4BB0-8D26-87EDA32ADE95}" type="slidenum">
              <a:rPr lang="en-US" smtClean="0"/>
              <a:pPr/>
              <a:t>19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74726" y="4560889"/>
            <a:ext cx="5365750" cy="431958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0CBE2E8-124B-49B5-8F41-93CF0B0E19E3}" type="slidenum">
              <a:rPr lang="en-US" smtClean="0"/>
              <a:pPr/>
              <a:t>21</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142D9D1-4224-4FFB-983C-C8878CD0EA37}" type="slidenum">
              <a:rPr lang="en-US" smtClean="0"/>
              <a:pPr/>
              <a:t>22</a:t>
            </a:fld>
            <a:endParaRPr lang="en-US" smtClean="0"/>
          </a:p>
        </p:txBody>
      </p:sp>
      <p:sp>
        <p:nvSpPr>
          <p:cNvPr id="78851" name="Rectangle 2"/>
          <p:cNvSpPr>
            <a:spLocks noGrp="1" noRot="1" noChangeAspect="1" noChangeArrowheads="1" noTextEdit="1"/>
          </p:cNvSpPr>
          <p:nvPr>
            <p:ph type="sldImg"/>
          </p:nvPr>
        </p:nvSpPr>
        <p:spPr>
          <a:xfrm>
            <a:off x="1465263" y="962025"/>
            <a:ext cx="4370387" cy="3276600"/>
          </a:xfrm>
          <a:solidFill>
            <a:srgbClr val="FFFFFF"/>
          </a:solidFill>
          <a:ln/>
        </p:spPr>
      </p:sp>
      <p:sp>
        <p:nvSpPr>
          <p:cNvPr id="78852" name="Text Box 3"/>
          <p:cNvSpPr>
            <a:spLocks noGrp="1" noChangeArrowheads="1"/>
          </p:cNvSpPr>
          <p:nvPr>
            <p:ph type="body" idx="1"/>
          </p:nvPr>
        </p:nvSpPr>
        <p:spPr>
          <a:xfrm>
            <a:off x="1116013" y="4568825"/>
            <a:ext cx="5078412" cy="184666"/>
          </a:xfrm>
          <a:noFill/>
          <a:ln/>
        </p:spPr>
        <p:txBody>
          <a:bodyPr lIns="0" tIns="0" rIns="0" bIns="0">
            <a:spAutoFit/>
          </a:bodyPr>
          <a:lstStyle/>
          <a:p>
            <a:pPr defTabSz="457159"/>
            <a:r>
              <a:rPr lang="en-GB" smtClean="0"/>
              <a:t>Globally different, but have portions in common</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2FFB6A4-5988-4F2E-AA3A-E531BAE40457}" type="slidenum">
              <a:rPr lang="en-US" smtClean="0">
                <a:solidFill>
                  <a:prstClr val="black"/>
                </a:solidFill>
              </a:rPr>
              <a:pPr/>
              <a:t>23</a:t>
            </a:fld>
            <a:endParaRPr lang="en-US" smtClean="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GB" dirty="0" smtClean="0"/>
              <a:t>Motivation slide. Clearly location has to help, but bag-of-words doesn’t have it…</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E3DAFA1-E55F-4E19-B185-2C769D4A5789}" type="slidenum">
              <a:rPr lang="en-US" smtClean="0">
                <a:solidFill>
                  <a:prstClr val="black"/>
                </a:solidFill>
              </a:rPr>
              <a:pPr/>
              <a:t>24</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CA2E9FA-C375-478E-B807-7EEBF2388128}" type="slidenum">
              <a:rPr lang="en-US" smtClean="0">
                <a:solidFill>
                  <a:prstClr val="black"/>
                </a:solidFill>
              </a:rPr>
              <a:pPr/>
              <a:t>25</a:t>
            </a:fld>
            <a:endParaRPr lang="en-US" smtClean="0">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p>
        </p:txBody>
      </p:sp>
      <p:sp>
        <p:nvSpPr>
          <p:cNvPr id="86020" name="Slide Number Placeholder 3"/>
          <p:cNvSpPr>
            <a:spLocks noGrp="1"/>
          </p:cNvSpPr>
          <p:nvPr>
            <p:ph type="sldNum" sz="quarter" idx="5"/>
          </p:nvPr>
        </p:nvSpPr>
        <p:spPr>
          <a:noFill/>
        </p:spPr>
        <p:txBody>
          <a:bodyPr/>
          <a:lstStyle/>
          <a:p>
            <a:fld id="{6DB54BA3-BA82-40D1-AE40-399D9CF490D1}" type="slidenum">
              <a:rPr lang="en-US" smtClean="0">
                <a:solidFill>
                  <a:prstClr val="black"/>
                </a:solidFill>
              </a:rPr>
              <a:pPr/>
              <a:t>26</a:t>
            </a:fld>
            <a:endParaRPr 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D48D6A0-4970-4778-AC55-E24C038D9291}" type="slidenum">
              <a:rPr lang="en-US" smtClean="0"/>
              <a:pPr/>
              <a:t>29</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650AB78-C8A0-4A81-9DCA-1D41490C79C5}" type="slidenum">
              <a:rPr lang="en-US" smtClean="0"/>
              <a:pPr/>
              <a:t>30</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28619D9-1DBA-4B93-BF7E-950761919C5F}" type="slidenum">
              <a:rPr lang="en-US" smtClean="0"/>
              <a:pPr/>
              <a:t>5</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74726" y="4560889"/>
            <a:ext cx="5365750" cy="4319587"/>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2AA426C-01D0-46AB-8455-A6C5045630E7}" type="slidenum">
              <a:rPr lang="en-US" smtClean="0"/>
              <a:pPr/>
              <a:t>31</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32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33</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34</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35</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2FE718A-B13E-4858-BA09-16BE4C23CC04}"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39</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04DF54D-9D7A-4D2B-9F85-FB7EE1255232}" type="slidenum">
              <a:rPr lang="en-US" smtClean="0"/>
              <a:pPr/>
              <a:t>41</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224A879-9BE1-4279-9193-216A0EC517AA}" type="slidenum">
              <a:rPr lang="en-US" smtClean="0"/>
              <a:pPr/>
              <a:t>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pPr/>
              <a:t>42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46A9417-A6DD-4E64-A7EF-CC7A4175027C}" type="slidenum">
              <a:rPr lang="en-US" smtClean="0"/>
              <a:pPr/>
              <a:t>43</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27D0F2B-DD80-4325-8E2C-A6A9F2BBF26B}" type="slidenum">
              <a:rPr lang="en-US" smtClean="0"/>
              <a:pPr/>
              <a:t>44</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2D66C4A-DA1F-4C39-8F9B-A1E0793E1E6C}" type="slidenum">
              <a:rPr lang="en-US" smtClean="0"/>
              <a:pPr/>
              <a:t>45</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4F9F03-7F69-4911-BAEA-F6D8F67035CB}" type="slidenum">
              <a:rPr lang="en-US" smtClean="0"/>
              <a:pPr/>
              <a:t>46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47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48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solidFill>
                  <a:prstClr val="black"/>
                </a:solidFill>
              </a:rPr>
              <a:pPr/>
              <a:t>49</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30FF7FF-0277-4253-8A5E-E3ABAF69B8A1}" type="slidenum">
              <a:rPr lang="en-US" smtClean="0"/>
              <a:pPr/>
              <a:t>50</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C669971-97E3-427C-96A0-BC854088E888}" type="slidenum">
              <a:rPr lang="en-US" smtClean="0"/>
              <a:pPr/>
              <a:t>51</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D34F40A-8C2F-404F-8DFB-9A4D4EA60D93}" type="slidenum">
              <a:rPr lang="en-US" smtClean="0"/>
              <a:pPr/>
              <a:t>52</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A7898D9-FBF5-4208-937C-CB612769A58C}" type="slidenum">
              <a:rPr lang="en-US" smtClean="0"/>
              <a:pPr/>
              <a:t>53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54</a:t>
            </a:fld>
            <a:endParaRPr lang="en-US" smtClean="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55</a:t>
            </a:fld>
            <a:endParaRPr lang="en-US" smtClean="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56</a:t>
            </a:fld>
            <a:endParaRPr lang="en-US"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2FD43A95-FEC9-4DA1-B128-8EF16BBEFEED}" type="slidenum">
              <a:rPr lang="en-US" smtClean="0">
                <a:solidFill>
                  <a:srgbClr val="000000"/>
                </a:solidFill>
              </a:rPr>
              <a:pPr/>
              <a:t>57</a:t>
            </a:fld>
            <a:endParaRPr lang="en-US" smtClean="0">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DD8DB8-F816-499B-A006-9641909FF5BB}" type="slidenum">
              <a:rPr lang="en-US" smtClean="0">
                <a:solidFill>
                  <a:srgbClr val="000000"/>
                </a:solidFill>
              </a:rPr>
              <a:pPr/>
              <a:t>58</a:t>
            </a:fld>
            <a:endParaRPr lang="en-US"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“Non-parametric” classifier: the</a:t>
            </a:r>
            <a:r>
              <a:rPr lang="en-US" baseline="0" dirty="0" smtClean="0"/>
              <a:t> entire training set is essentially the model parameters.</a:t>
            </a:r>
            <a:endParaRPr lang="en-US" dirty="0" smtClean="0"/>
          </a:p>
          <a:p>
            <a:r>
              <a:rPr lang="en-US" dirty="0" smtClean="0"/>
              <a:t>Pros:</a:t>
            </a:r>
          </a:p>
          <a:p>
            <a:pPr marL="171450" indent="-171450">
              <a:buFontTx/>
              <a:buChar char="-"/>
            </a:pPr>
            <a:r>
              <a:rPr lang="en-US" dirty="0" smtClean="0"/>
              <a:t>Very fast at training time</a:t>
            </a:r>
          </a:p>
          <a:p>
            <a:pPr marL="171450" indent="-171450">
              <a:buFontTx/>
              <a:buChar char="-"/>
            </a:pPr>
            <a:r>
              <a:rPr lang="en-US" dirty="0" smtClean="0"/>
              <a:t>Flexible:</a:t>
            </a:r>
            <a:r>
              <a:rPr lang="en-US" baseline="0" dirty="0" smtClean="0"/>
              <a:t> all it requires is a way to compute similarity or distances between pairs of features. Applies to many different kinds of features.</a:t>
            </a:r>
          </a:p>
          <a:p>
            <a:pPr marL="171450" indent="-171450">
              <a:buFontTx/>
              <a:buChar char="-"/>
            </a:pPr>
            <a:r>
              <a:rPr lang="en-US" baseline="0" dirty="0" smtClean="0"/>
              <a:t>Works with any number of classes.</a:t>
            </a:r>
          </a:p>
          <a:p>
            <a:pPr marL="171450" indent="-171450">
              <a:buFontTx/>
              <a:buChar char="-"/>
            </a:pPr>
            <a:r>
              <a:rPr lang="en-US" baseline="0" dirty="0" smtClean="0"/>
              <a:t>Works well in practice for large datasets (but see cons)</a:t>
            </a:r>
          </a:p>
          <a:p>
            <a:pPr marL="0" indent="0">
              <a:buFontTx/>
              <a:buNone/>
            </a:pPr>
            <a:r>
              <a:rPr lang="en-US" baseline="0" dirty="0" smtClean="0"/>
              <a:t>Cons:</a:t>
            </a:r>
          </a:p>
          <a:p>
            <a:pPr marL="171450" indent="-171450">
              <a:buFontTx/>
              <a:buChar char="-"/>
            </a:pPr>
            <a:r>
              <a:rPr lang="en-US" dirty="0" smtClean="0"/>
              <a:t>Slow at test time (need to compute distances between test example and every training example)</a:t>
            </a:r>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1EE19B0-EAF0-49F1-BCD0-769F37B56A2D}" type="slidenum">
              <a:rPr lang="en-US" smtClean="0"/>
              <a:pPr/>
              <a:t>61</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“Parametric” classifier: model defined by a small number of parameters</a:t>
            </a:r>
            <a:r>
              <a:rPr lang="en-US" baseline="0" dirty="0" smtClean="0"/>
              <a:t> (w, b)</a:t>
            </a:r>
          </a:p>
          <a:p>
            <a:r>
              <a:rPr lang="en-US" baseline="0" dirty="0" smtClean="0"/>
              <a:t>Pros:</a:t>
            </a:r>
          </a:p>
          <a:p>
            <a:pPr marL="171450" indent="-171450">
              <a:buFontTx/>
              <a:buChar char="-"/>
            </a:pPr>
            <a:r>
              <a:rPr lang="en-US" baseline="0" dirty="0" smtClean="0"/>
              <a:t>Very fast at test time</a:t>
            </a:r>
          </a:p>
          <a:p>
            <a:pPr marL="0" indent="0">
              <a:buFontTx/>
              <a:buNone/>
            </a:pPr>
            <a:r>
              <a:rPr lang="en-US" baseline="0" dirty="0" smtClean="0"/>
              <a:t>Cons: </a:t>
            </a:r>
          </a:p>
          <a:p>
            <a:pPr marL="171450" indent="-171450">
              <a:buFontTx/>
              <a:buChar char="-"/>
            </a:pPr>
            <a:r>
              <a:rPr lang="en-US" dirty="0" smtClean="0"/>
              <a:t>Slow at training time: need</a:t>
            </a:r>
            <a:r>
              <a:rPr lang="en-US" baseline="0" dirty="0" smtClean="0"/>
              <a:t> to estimate the parameters</a:t>
            </a:r>
          </a:p>
          <a:p>
            <a:pPr marL="171450" indent="-171450">
              <a:buFontTx/>
              <a:buChar char="-"/>
            </a:pPr>
            <a:r>
              <a:rPr lang="en-US" baseline="0" dirty="0" smtClean="0"/>
              <a:t>Only works for two classes</a:t>
            </a:r>
          </a:p>
          <a:p>
            <a:pPr marL="171450" indent="-171450">
              <a:buFontTx/>
              <a:buChar char="-"/>
            </a:pPr>
            <a:r>
              <a:rPr lang="en-US" baseline="0" dirty="0" smtClean="0"/>
              <a:t>Data may not be </a:t>
            </a:r>
            <a:r>
              <a:rPr lang="en-US" baseline="0" smtClean="0"/>
              <a:t>linearly separable</a:t>
            </a:r>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5361E4D-431E-42B4-8E31-2DA3987D7F35}" type="slidenum">
              <a:rPr lang="en-US" smtClean="0"/>
              <a:pPr/>
              <a:t>10</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4726" y="4560889"/>
            <a:ext cx="5365750" cy="4319587"/>
          </a:xfrm>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67</a:t>
            </a:fld>
            <a:endParaRPr lang="en-US" smtClean="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AB419C4-F225-4528-AAAD-35F11FA46F7A}" type="slidenum">
              <a:rPr lang="en-US" smtClean="0"/>
              <a:pPr/>
              <a:t>68</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BA8D757-3770-47F1-A2AF-CB55DD627A3E}" type="slidenum">
              <a:rPr lang="en-US" smtClean="0"/>
              <a:pPr/>
              <a:t>69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938D31-18D5-46E4-9557-40F006113AC7}"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433279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938D31-18D5-46E4-9557-40F006113AC7}"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4332793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FCD266-E4F9-46A1-95C7-872321EFD206}" type="slidenum">
              <a:rPr lang="en-US" smtClean="0">
                <a:solidFill>
                  <a:prstClr val="black"/>
                </a:solidFill>
              </a:rPr>
              <a:pPr/>
              <a:t>72</a:t>
            </a:fld>
            <a:endParaRPr 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91E7A34-F962-40C8-82DC-A9AC55FE084A}" type="slidenum">
              <a:rPr lang="en-US" smtClean="0">
                <a:solidFill>
                  <a:prstClr val="black"/>
                </a:solidFill>
              </a:rPr>
              <a:pPr/>
              <a:t>73</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FCD266-E4F9-46A1-95C7-872321EFD206}" type="slidenum">
              <a:rPr lang="en-US" smtClean="0">
                <a:solidFill>
                  <a:prstClr val="black"/>
                </a:solidFill>
              </a:rPr>
              <a:pPr/>
              <a:t>74</a:t>
            </a:fld>
            <a:endParaRPr 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solidFill>
                  <a:prstClr val="black"/>
                </a:solidFill>
              </a:rPr>
              <a:pPr/>
              <a:t>75</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solidFill>
                  <a:prstClr val="black"/>
                </a:solidFill>
              </a:rPr>
              <a:pPr/>
              <a:t>76</a:t>
            </a:fld>
            <a:endParaRPr lang="en-US" smtClean="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DF8A456-59E6-4D18-B1A2-4BBA6CEFE274}" type="slidenum">
              <a:rPr lang="en-US" smtClean="0"/>
              <a:pPr/>
              <a:t>14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74726" y="4560889"/>
            <a:ext cx="5365750" cy="4319587"/>
          </a:xfrm>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9DD0833-4A1C-4A6D-8E49-476CF381842E}" type="slidenum">
              <a:rPr lang="en-US" smtClean="0">
                <a:solidFill>
                  <a:prstClr val="black"/>
                </a:solidFill>
              </a:rPr>
              <a:pPr/>
              <a:t>81</a:t>
            </a:fld>
            <a:endParaRPr lang="en-US" smtClean="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pPr>
                <a:defRPr/>
              </a:pPr>
              <a:t>83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Note: these figures don’t work in pdf</a:t>
            </a:r>
          </a:p>
        </p:txBody>
      </p:sp>
      <p:sp>
        <p:nvSpPr>
          <p:cNvPr id="4" name="Slide Number Placeholder 3"/>
          <p:cNvSpPr>
            <a:spLocks noGrp="1"/>
          </p:cNvSpPr>
          <p:nvPr>
            <p:ph type="sldNum" sz="quarter" idx="5"/>
          </p:nvPr>
        </p:nvSpPr>
        <p:spPr/>
        <p:txBody>
          <a:bodyPr/>
          <a:lstStyle/>
          <a:p>
            <a:pPr>
              <a:defRPr/>
            </a:pPr>
            <a:fld id="{92121AF4-F587-4169-8AB2-4CBF4939A915}" type="slidenum">
              <a:rPr lang="en-US" smtClean="0"/>
              <a:pPr>
                <a:defRPr/>
              </a:pPr>
              <a:t>85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9B6792-E33B-4E60-B0AC-9BE3A6869290}" type="slidenum">
              <a:rPr lang="en-US"/>
              <a:pPr/>
              <a:t>86</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58165C-9B11-4AA3-A889-152AF13555D8}"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BB0BA76-119C-4FF9-AAD6-11DDB7A9B933}" type="slidenum">
              <a:rPr lang="en-US" smtClean="0"/>
              <a:pPr/>
              <a:t>17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74726" y="4560889"/>
            <a:ext cx="5365750" cy="4319587"/>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7D6CD46-BD99-4AF6-B4C8-286ADA7C0007}" type="slidenum">
              <a:rPr lang="en-US" smtClean="0"/>
              <a:pPr/>
              <a:t>18</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EDC20-DABB-4E2D-B302-C546A3BA38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C28A8-61C9-40CA-8BC4-4E4A15648CB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01BBF-DB4B-4F90-9506-A921C1F6850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04F702-F5F1-456A-9219-3E1D77A67FC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712BF4-21F9-4316-904B-02DE93181C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46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69ABC-516C-478A-B078-673923DD7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81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19338-4965-4D62-BB8A-635A39068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98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98C15E-6A96-4671-9855-D6DC427287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547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77E2B7-B035-40D0-BCCF-5560F19C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794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3FB601-A6B8-4D94-A75B-4671085455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21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B3CF3F-E120-4A91-A98D-41C45C8832F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D9C0D8-CDBA-443D-89B3-411EFCDD2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050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5732D5-07FC-46D5-88AF-97306D82F6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186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8E1E17-1D46-422D-9DD7-CAADA060A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91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D4337-647D-496B-ACEE-9495B05023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131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0A8456-5C31-469E-BE5D-A4533F5673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018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5963FD-C088-4C74-844B-6FB7F14A5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797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B0843F-7505-431D-8E63-043B60A63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3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969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92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67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84A800-D467-4183-B701-4527040CB8A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957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976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66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790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679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404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600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369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689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23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7FB2F9-0466-48EE-BB7E-9964CDCBA33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457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239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481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347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41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12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3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798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826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014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A5E41C-A51D-4C3F-9800-0101946E273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80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267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699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087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813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399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9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896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964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8E46D3-EE41-489A-A08F-D5EB6D48E814}" type="datetimeFigureOut">
              <a:rPr lang="en-US" smtClean="0">
                <a:solidFill>
                  <a:prstClr val="black">
                    <a:tint val="75000"/>
                  </a:prstClr>
                </a:solidFill>
              </a:rPr>
              <a:pPr/>
              <a:t>4/27/2016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29BFC-566D-4E1B-8121-57E16CE4DA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95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B16C19-04EF-4EA0-8BE4-40C79B5528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4B00C9-ABCE-4A6B-84B7-91BEB49CD54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CC9CB8-ADCF-40B2-B021-11A5F9FF9DC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4785AAC-45BF-4982-AFD8-2AA6060C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8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08A87FA-5C3D-44C9-B745-3831DAB965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08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B8E46D3-EE41-489A-A08F-D5EB6D48E814}" type="datetimeFigureOut">
              <a:rPr lang="en-US" smtClean="0">
                <a:solidFill>
                  <a:prstClr val="black">
                    <a:tint val="75000"/>
                  </a:prstClr>
                </a:solidFill>
                <a:latin typeface="Calibri"/>
              </a:rPr>
              <a:pPr fontAlgn="auto">
                <a:spcBef>
                  <a:spcPts val="0"/>
                </a:spcBef>
                <a:spcAft>
                  <a:spcPts val="0"/>
                </a:spcAft>
              </a:pPr>
              <a:t>4/27/2016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4129BFC-566D-4E1B-8121-57E16CE4DAD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55786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B8E46D3-EE41-489A-A08F-D5EB6D48E814}" type="datetimeFigureOut">
              <a:rPr lang="en-US" smtClean="0">
                <a:solidFill>
                  <a:prstClr val="black">
                    <a:tint val="75000"/>
                  </a:prstClr>
                </a:solidFill>
                <a:latin typeface="Calibri"/>
              </a:rPr>
              <a:pPr fontAlgn="auto">
                <a:spcBef>
                  <a:spcPts val="0"/>
                </a:spcBef>
                <a:spcAft>
                  <a:spcPts val="0"/>
                </a:spcAft>
              </a:pPr>
              <a:t>4/27/2016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4129BFC-566D-4E1B-8121-57E16CE4DAD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7844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B8E46D3-EE41-489A-A08F-D5EB6D48E814}" type="datetimeFigureOut">
              <a:rPr lang="en-US" smtClean="0">
                <a:solidFill>
                  <a:prstClr val="black">
                    <a:tint val="75000"/>
                  </a:prstClr>
                </a:solidFill>
                <a:latin typeface="Calibri"/>
              </a:rPr>
              <a:pPr fontAlgn="auto">
                <a:spcBef>
                  <a:spcPts val="0"/>
                </a:spcBef>
                <a:spcAft>
                  <a:spcPts val="0"/>
                </a:spcAft>
              </a:pPr>
              <a:t>4/27/2016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4129BFC-566D-4E1B-8121-57E16CE4DAD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66553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www.inf.ed.ac.uk/teaching/courses/av/LECTURE_NOTES/swainballard91.pdf" TargetMode="External"/><Relationship Id="rId5" Type="http://schemas.openxmlformats.org/officeDocument/2006/relationships/image" Target="../media/image23.wmf"/><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D:\teaching\11_spring_comp_vis\lectures\videos\100object-vectors.mpg" TargetMode="External"/><Relationship Id="rId1" Type="http://schemas.openxmlformats.org/officeDocument/2006/relationships/video" Target="file:///D:\teaching\11_spring_comp_vis\lectures\videos\100object-recog.mpg"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1.png"/><Relationship Id="rId18" Type="http://schemas.openxmlformats.org/officeDocument/2006/relationships/oleObject" Target="../embeddings/oleObject9.bin"/><Relationship Id="rId26" Type="http://schemas.openxmlformats.org/officeDocument/2006/relationships/oleObject" Target="../embeddings/oleObject16.bin"/><Relationship Id="rId39" Type="http://schemas.openxmlformats.org/officeDocument/2006/relationships/oleObject" Target="../embeddings/oleObject29.bin"/><Relationship Id="rId3" Type="http://schemas.openxmlformats.org/officeDocument/2006/relationships/notesSlide" Target="../notesSlides/notesSlide14.xml"/><Relationship Id="rId21" Type="http://schemas.openxmlformats.org/officeDocument/2006/relationships/oleObject" Target="../embeddings/oleObject11.bin"/><Relationship Id="rId34" Type="http://schemas.openxmlformats.org/officeDocument/2006/relationships/oleObject" Target="../embeddings/oleObject24.bin"/><Relationship Id="rId7" Type="http://schemas.openxmlformats.org/officeDocument/2006/relationships/image" Target="../media/image38.png"/><Relationship Id="rId12" Type="http://schemas.openxmlformats.org/officeDocument/2006/relationships/oleObject" Target="../embeddings/oleObject6.bin"/><Relationship Id="rId17" Type="http://schemas.openxmlformats.org/officeDocument/2006/relationships/image" Target="../media/image43.png"/><Relationship Id="rId25" Type="http://schemas.openxmlformats.org/officeDocument/2006/relationships/oleObject" Target="../embeddings/oleObject15.bin"/><Relationship Id="rId33" Type="http://schemas.openxmlformats.org/officeDocument/2006/relationships/oleObject" Target="../embeddings/oleObject23.bin"/><Relationship Id="rId38" Type="http://schemas.openxmlformats.org/officeDocument/2006/relationships/oleObject" Target="../embeddings/oleObject28.bin"/><Relationship Id="rId2" Type="http://schemas.openxmlformats.org/officeDocument/2006/relationships/slideLayout" Target="../slideLayouts/slideLayout49.xml"/><Relationship Id="rId16" Type="http://schemas.openxmlformats.org/officeDocument/2006/relationships/oleObject" Target="../embeddings/oleObject8.bin"/><Relationship Id="rId20" Type="http://schemas.openxmlformats.org/officeDocument/2006/relationships/oleObject" Target="../embeddings/oleObject10.bin"/><Relationship Id="rId29" Type="http://schemas.openxmlformats.org/officeDocument/2006/relationships/oleObject" Target="../embeddings/oleObject19.bin"/><Relationship Id="rId41" Type="http://schemas.openxmlformats.org/officeDocument/2006/relationships/oleObject" Target="../embeddings/oleObject31.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0.png"/><Relationship Id="rId24" Type="http://schemas.openxmlformats.org/officeDocument/2006/relationships/oleObject" Target="../embeddings/oleObject14.bin"/><Relationship Id="rId32" Type="http://schemas.openxmlformats.org/officeDocument/2006/relationships/oleObject" Target="../embeddings/oleObject22.bin"/><Relationship Id="rId37" Type="http://schemas.openxmlformats.org/officeDocument/2006/relationships/oleObject" Target="../embeddings/oleObject27.bin"/><Relationship Id="rId40" Type="http://schemas.openxmlformats.org/officeDocument/2006/relationships/oleObject" Target="../embeddings/oleObject30.bin"/><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oleObject" Target="../embeddings/oleObject13.bin"/><Relationship Id="rId28" Type="http://schemas.openxmlformats.org/officeDocument/2006/relationships/oleObject" Target="../embeddings/oleObject18.bin"/><Relationship Id="rId36" Type="http://schemas.openxmlformats.org/officeDocument/2006/relationships/oleObject" Target="../embeddings/oleObject26.bin"/><Relationship Id="rId10" Type="http://schemas.openxmlformats.org/officeDocument/2006/relationships/oleObject" Target="../embeddings/oleObject5.bin"/><Relationship Id="rId19" Type="http://schemas.openxmlformats.org/officeDocument/2006/relationships/image" Target="../media/image44.png"/><Relationship Id="rId31" Type="http://schemas.openxmlformats.org/officeDocument/2006/relationships/oleObject" Target="../embeddings/oleObject21.bin"/><Relationship Id="rId4" Type="http://schemas.openxmlformats.org/officeDocument/2006/relationships/oleObject" Target="../embeddings/oleObject2.bin"/><Relationship Id="rId9" Type="http://schemas.openxmlformats.org/officeDocument/2006/relationships/image" Target="../media/image39.png"/><Relationship Id="rId14" Type="http://schemas.openxmlformats.org/officeDocument/2006/relationships/oleObject" Target="../embeddings/oleObject7.bin"/><Relationship Id="rId22" Type="http://schemas.openxmlformats.org/officeDocument/2006/relationships/oleObject" Target="../embeddings/oleObject12.bin"/><Relationship Id="rId27" Type="http://schemas.openxmlformats.org/officeDocument/2006/relationships/oleObject" Target="../embeddings/oleObject17.bin"/><Relationship Id="rId30" Type="http://schemas.openxmlformats.org/officeDocument/2006/relationships/oleObject" Target="../embeddings/oleObject20.bin"/><Relationship Id="rId35" Type="http://schemas.openxmlformats.org/officeDocument/2006/relationships/oleObject" Target="../embeddings/oleObject25.bin"/></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hyperlink" Target="http://people.csail.mit.edu/torralba/code/spatialenvelope/"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hyperlink" Target="http://graphics.cs.cmu.edu/projects/scene-comple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63.wmf"/><Relationship Id="rId4" Type="http://schemas.openxmlformats.org/officeDocument/2006/relationships/oleObject" Target="../embeddings/oleObject32.bin"/></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36.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21" Type="http://schemas.openxmlformats.org/officeDocument/2006/relationships/image" Target="../media/image106.png"/><Relationship Id="rId7" Type="http://schemas.openxmlformats.org/officeDocument/2006/relationships/image" Target="../media/image93.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44.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6.png"/><Relationship Id="rId24" Type="http://schemas.openxmlformats.org/officeDocument/2006/relationships/image" Target="../media/image109.png"/><Relationship Id="rId5" Type="http://schemas.openxmlformats.org/officeDocument/2006/relationships/image" Target="../media/image91.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17" Type="http://schemas.openxmlformats.org/officeDocument/2006/relationships/image" Target="../media/image126.jpeg"/><Relationship Id="rId2" Type="http://schemas.openxmlformats.org/officeDocument/2006/relationships/notesSlide" Target="../notesSlides/notesSlide46.xml"/><Relationship Id="rId16" Type="http://schemas.openxmlformats.org/officeDocument/2006/relationships/image" Target="../media/image125.jpeg"/><Relationship Id="rId1" Type="http://schemas.openxmlformats.org/officeDocument/2006/relationships/slideLayout" Target="../slideLayouts/slideLayout13.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2.jpg"/><Relationship Id="rId4" Type="http://schemas.openxmlformats.org/officeDocument/2006/relationships/image" Target="../media/image8.png"/><Relationship Id="rId9"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hyperlink" Target="http://cs231n.github.io/linear-classify/"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51.xml"/><Relationship Id="rId7" Type="http://schemas.openxmlformats.org/officeDocument/2006/relationships/oleObject" Target="../embeddings/oleObject34.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hyperlink" Target="http://www.umiacs.umd.edu/~joseph/support-vector-machines4.pdf" TargetMode="External"/><Relationship Id="rId5" Type="http://schemas.openxmlformats.org/officeDocument/2006/relationships/image" Target="../media/image132.wmf"/><Relationship Id="rId10" Type="http://schemas.openxmlformats.org/officeDocument/2006/relationships/image" Target="../media/image134.wmf"/><Relationship Id="rId4" Type="http://schemas.openxmlformats.org/officeDocument/2006/relationships/oleObject" Target="../embeddings/oleObject33.bin"/><Relationship Id="rId9" Type="http://schemas.openxmlformats.org/officeDocument/2006/relationships/oleObject" Target="../embeddings/oleObject35.bin"/></Relationships>
</file>

<file path=ppt/slides/_rels/slide69.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52.xml"/><Relationship Id="rId7" Type="http://schemas.openxmlformats.org/officeDocument/2006/relationships/oleObject" Target="../embeddings/oleObject37.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36.bin"/><Relationship Id="rId4" Type="http://schemas.openxmlformats.org/officeDocument/2006/relationships/hyperlink" Target="http://www.umiacs.umd.edu/~joseph/support-vector-machines4.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37.e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39.bin"/><Relationship Id="rId5" Type="http://schemas.openxmlformats.org/officeDocument/2006/relationships/image" Target="../media/image136.wmf"/><Relationship Id="rId4" Type="http://schemas.openxmlformats.org/officeDocument/2006/relationships/oleObject" Target="../embeddings/oleObject38.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38.e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40.bin"/><Relationship Id="rId5" Type="http://schemas.openxmlformats.org/officeDocument/2006/relationships/image" Target="../media/image139.jpeg"/><Relationship Id="rId4" Type="http://schemas.openxmlformats.org/officeDocument/2006/relationships/hyperlink" Target="http://cs.stanford.edu/people/karpathy/svmjs/demo"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hyperlink" Target="http://stackoverflow.com/questions/9480605/what-is-the-relation-between-the-number-of-support-vectors-and-training-data-and"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141.wmf"/><Relationship Id="rId5" Type="http://schemas.openxmlformats.org/officeDocument/2006/relationships/oleObject" Target="../embeddings/oleObject41.bin"/><Relationship Id="rId4" Type="http://schemas.openxmlformats.org/officeDocument/2006/relationships/hyperlink" Target="http://www.umiacs.umd.edu/~joseph/support-vector-machines4.pdf"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notesSlide" Target="../notesSlides/notesSlide59.xml"/><Relationship Id="rId7" Type="http://schemas.openxmlformats.org/officeDocument/2006/relationships/oleObject" Target="../embeddings/oleObject43.bin"/><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hyperlink" Target="http://www.umiacs.umd.edu/~joseph/support-vector-machines4.pdf" TargetMode="External"/><Relationship Id="rId5" Type="http://schemas.openxmlformats.org/officeDocument/2006/relationships/image" Target="../media/image142.wmf"/><Relationship Id="rId4" Type="http://schemas.openxmlformats.org/officeDocument/2006/relationships/oleObject" Target="../embeddings/oleObject42.bin"/></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image" Target="../media/image143.wmf"/><Relationship Id="rId5" Type="http://schemas.openxmlformats.org/officeDocument/2006/relationships/oleObject" Target="../embeddings/oleObject44.bin"/><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147.png"/><Relationship Id="rId4" Type="http://schemas.openxmlformats.org/officeDocument/2006/relationships/image" Target="../media/image146.wmf"/></Relationships>
</file>

<file path=ppt/slides/_rels/slide7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150.emf"/><Relationship Id="rId5" Type="http://schemas.openxmlformats.org/officeDocument/2006/relationships/oleObject" Target="../embeddings/oleObject47.bin"/><Relationship Id="rId4" Type="http://schemas.openxmlformats.org/officeDocument/2006/relationships/image" Target="../media/image149.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www.holehouse.org/mlclass/07_Regularization.html" TargetMode="External"/><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RECOGNITION</a:t>
            </a:r>
            <a:endParaRPr lang="en-US" dirty="0"/>
          </a:p>
        </p:txBody>
      </p:sp>
      <p:sp>
        <p:nvSpPr>
          <p:cNvPr id="3" name="Subtitle 2"/>
          <p:cNvSpPr>
            <a:spLocks noGrp="1"/>
          </p:cNvSpPr>
          <p:nvPr>
            <p:ph type="subTitle" idx="1"/>
          </p:nvPr>
        </p:nvSpPr>
        <p:spPr/>
        <p:txBody>
          <a:bodyPr/>
          <a:lstStyle/>
          <a:p>
            <a:r>
              <a:rPr lang="en-US" dirty="0" smtClean="0"/>
              <a:t>Thanks to Svetlana </a:t>
            </a:r>
            <a:r>
              <a:rPr lang="en-US" dirty="0" err="1" smtClean="0"/>
              <a:t>Lazebnik</a:t>
            </a:r>
            <a:r>
              <a:rPr lang="en-US" dirty="0" smtClean="0"/>
              <a:t> and Andrew </a:t>
            </a:r>
            <a:r>
              <a:rPr lang="en-US" dirty="0" err="1" smtClean="0"/>
              <a:t>Zisserman</a:t>
            </a:r>
            <a:r>
              <a:rPr lang="en-US" dirty="0" smtClean="0"/>
              <a:t> for the use of some slides</a:t>
            </a:r>
            <a:endParaRPr lang="en-US" dirty="0"/>
          </a:p>
        </p:txBody>
      </p:sp>
    </p:spTree>
    <p:extLst>
      <p:ext uri="{BB962C8B-B14F-4D97-AF65-F5344CB8AC3E}">
        <p14:creationId xmlns:p14="http://schemas.microsoft.com/office/powerpoint/2010/main" val="1745466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28625" y="434975"/>
            <a:ext cx="1808508" cy="523220"/>
          </a:xfrm>
          <a:prstGeom prst="rect">
            <a:avLst/>
          </a:prstGeom>
          <a:noFill/>
          <a:ln w="9525">
            <a:noFill/>
            <a:miter lim="800000"/>
            <a:headEnd/>
            <a:tailEnd/>
          </a:ln>
        </p:spPr>
        <p:txBody>
          <a:bodyPr wrap="none">
            <a:spAutoFit/>
          </a:bodyPr>
          <a:lstStyle/>
          <a:p>
            <a:pPr eaLnBrk="0" hangingPunct="0"/>
            <a:r>
              <a:rPr lang="en-US" sz="2800" dirty="0" smtClean="0">
                <a:solidFill>
                  <a:schemeClr val="tx2"/>
                </a:solidFill>
                <a:latin typeface="Times New Roman" pitchFamily="18" charset="0"/>
              </a:rPr>
              <a:t>3D Objects</a:t>
            </a:r>
            <a:endParaRPr lang="en-US" sz="2800" dirty="0">
              <a:solidFill>
                <a:schemeClr val="tx2"/>
              </a:solidFill>
              <a:latin typeface="Times New Roman" pitchFamily="18" charset="0"/>
            </a:endParaRPr>
          </a:p>
        </p:txBody>
      </p:sp>
      <p:pic>
        <p:nvPicPr>
          <p:cNvPr id="18435" name="Picture 3" descr="~lwf0000 copy"/>
          <p:cNvPicPr>
            <a:picLocks noChangeAspect="1" noChangeArrowheads="1"/>
          </p:cNvPicPr>
          <p:nvPr/>
        </p:nvPicPr>
        <p:blipFill>
          <a:blip r:embed="rId3" cstate="print"/>
          <a:srcRect l="4445" t="2174" b="6281"/>
          <a:stretch>
            <a:fillRect/>
          </a:stretch>
        </p:blipFill>
        <p:spPr bwMode="auto">
          <a:xfrm>
            <a:off x="469900" y="1320800"/>
            <a:ext cx="8191500" cy="5003800"/>
          </a:xfrm>
          <a:prstGeom prst="rect">
            <a:avLst/>
          </a:prstGeom>
          <a:noFill/>
          <a:ln w="9525">
            <a:noFill/>
            <a:miter lim="800000"/>
            <a:headEnd/>
            <a:tailEnd/>
          </a:ln>
        </p:spPr>
      </p:pic>
      <p:grpSp>
        <p:nvGrpSpPr>
          <p:cNvPr id="18436" name="Group 4"/>
          <p:cNvGrpSpPr>
            <a:grpSpLocks/>
          </p:cNvGrpSpPr>
          <p:nvPr/>
        </p:nvGrpSpPr>
        <p:grpSpPr bwMode="auto">
          <a:xfrm>
            <a:off x="6350000" y="4381500"/>
            <a:ext cx="1562100" cy="1212850"/>
            <a:chOff x="4000" y="2664"/>
            <a:chExt cx="984" cy="764"/>
          </a:xfrm>
        </p:grpSpPr>
        <p:sp>
          <p:nvSpPr>
            <p:cNvPr id="18499" name="Line 5"/>
            <p:cNvSpPr>
              <a:spLocks noChangeShapeType="1"/>
            </p:cNvSpPr>
            <p:nvPr/>
          </p:nvSpPr>
          <p:spPr bwMode="auto">
            <a:xfrm>
              <a:off x="4004" y="3000"/>
              <a:ext cx="16" cy="352"/>
            </a:xfrm>
            <a:prstGeom prst="line">
              <a:avLst/>
            </a:prstGeom>
            <a:noFill/>
            <a:ln w="28575">
              <a:solidFill>
                <a:schemeClr val="hlink"/>
              </a:solidFill>
              <a:round/>
              <a:headEnd/>
              <a:tailEnd/>
            </a:ln>
          </p:spPr>
          <p:txBody>
            <a:bodyPr wrap="none">
              <a:spAutoFit/>
            </a:bodyPr>
            <a:lstStyle/>
            <a:p>
              <a:endParaRPr lang="en-US"/>
            </a:p>
          </p:txBody>
        </p:sp>
        <p:sp>
          <p:nvSpPr>
            <p:cNvPr id="18500" name="Line 6"/>
            <p:cNvSpPr>
              <a:spLocks noChangeShapeType="1"/>
            </p:cNvSpPr>
            <p:nvPr/>
          </p:nvSpPr>
          <p:spPr bwMode="auto">
            <a:xfrm>
              <a:off x="4020" y="3352"/>
              <a:ext cx="724" cy="72"/>
            </a:xfrm>
            <a:prstGeom prst="line">
              <a:avLst/>
            </a:prstGeom>
            <a:noFill/>
            <a:ln w="28575">
              <a:solidFill>
                <a:schemeClr val="hlink"/>
              </a:solidFill>
              <a:round/>
              <a:headEnd/>
              <a:tailEnd/>
            </a:ln>
          </p:spPr>
          <p:txBody>
            <a:bodyPr wrap="none">
              <a:spAutoFit/>
            </a:bodyPr>
            <a:lstStyle/>
            <a:p>
              <a:endParaRPr lang="en-US"/>
            </a:p>
          </p:txBody>
        </p:sp>
        <p:sp>
          <p:nvSpPr>
            <p:cNvPr id="18501" name="Line 7"/>
            <p:cNvSpPr>
              <a:spLocks noChangeShapeType="1"/>
            </p:cNvSpPr>
            <p:nvPr/>
          </p:nvSpPr>
          <p:spPr bwMode="auto">
            <a:xfrm flipV="1">
              <a:off x="4744" y="3324"/>
              <a:ext cx="240" cy="104"/>
            </a:xfrm>
            <a:prstGeom prst="line">
              <a:avLst/>
            </a:prstGeom>
            <a:noFill/>
            <a:ln w="28575">
              <a:solidFill>
                <a:schemeClr val="hlink"/>
              </a:solidFill>
              <a:round/>
              <a:headEnd/>
              <a:tailEnd/>
            </a:ln>
          </p:spPr>
          <p:txBody>
            <a:bodyPr wrap="none">
              <a:spAutoFit/>
            </a:bodyPr>
            <a:lstStyle/>
            <a:p>
              <a:endParaRPr lang="en-US"/>
            </a:p>
          </p:txBody>
        </p:sp>
        <p:sp>
          <p:nvSpPr>
            <p:cNvPr id="18502" name="Line 8"/>
            <p:cNvSpPr>
              <a:spLocks noChangeShapeType="1"/>
            </p:cNvSpPr>
            <p:nvPr/>
          </p:nvSpPr>
          <p:spPr bwMode="auto">
            <a:xfrm flipH="1" flipV="1">
              <a:off x="4612" y="2664"/>
              <a:ext cx="372" cy="664"/>
            </a:xfrm>
            <a:prstGeom prst="line">
              <a:avLst/>
            </a:prstGeom>
            <a:noFill/>
            <a:ln w="19050">
              <a:solidFill>
                <a:schemeClr val="hlink"/>
              </a:solidFill>
              <a:round/>
              <a:headEnd/>
              <a:tailEnd/>
            </a:ln>
          </p:spPr>
          <p:txBody>
            <a:bodyPr wrap="none">
              <a:spAutoFit/>
            </a:bodyPr>
            <a:lstStyle/>
            <a:p>
              <a:endParaRPr lang="en-US"/>
            </a:p>
          </p:txBody>
        </p:sp>
        <p:sp>
          <p:nvSpPr>
            <p:cNvPr id="18503" name="Line 9"/>
            <p:cNvSpPr>
              <a:spLocks noChangeShapeType="1"/>
            </p:cNvSpPr>
            <p:nvPr/>
          </p:nvSpPr>
          <p:spPr bwMode="auto">
            <a:xfrm flipH="1">
              <a:off x="4488" y="2664"/>
              <a:ext cx="124" cy="32"/>
            </a:xfrm>
            <a:prstGeom prst="line">
              <a:avLst/>
            </a:prstGeom>
            <a:noFill/>
            <a:ln w="28575">
              <a:solidFill>
                <a:schemeClr val="hlink"/>
              </a:solidFill>
              <a:round/>
              <a:headEnd/>
              <a:tailEnd/>
            </a:ln>
          </p:spPr>
          <p:txBody>
            <a:bodyPr wrap="none">
              <a:spAutoFit/>
            </a:bodyPr>
            <a:lstStyle/>
            <a:p>
              <a:endParaRPr lang="en-US"/>
            </a:p>
          </p:txBody>
        </p:sp>
        <p:sp>
          <p:nvSpPr>
            <p:cNvPr id="18504" name="Line 10"/>
            <p:cNvSpPr>
              <a:spLocks noChangeShapeType="1"/>
            </p:cNvSpPr>
            <p:nvPr/>
          </p:nvSpPr>
          <p:spPr bwMode="auto">
            <a:xfrm>
              <a:off x="4484" y="2696"/>
              <a:ext cx="24" cy="304"/>
            </a:xfrm>
            <a:prstGeom prst="line">
              <a:avLst/>
            </a:prstGeom>
            <a:noFill/>
            <a:ln w="28575">
              <a:solidFill>
                <a:schemeClr val="hlink"/>
              </a:solidFill>
              <a:round/>
              <a:headEnd/>
              <a:tailEnd/>
            </a:ln>
          </p:spPr>
          <p:txBody>
            <a:bodyPr wrap="none">
              <a:spAutoFit/>
            </a:bodyPr>
            <a:lstStyle/>
            <a:p>
              <a:endParaRPr lang="en-US"/>
            </a:p>
          </p:txBody>
        </p:sp>
        <p:sp>
          <p:nvSpPr>
            <p:cNvPr id="18505" name="Line 11"/>
            <p:cNvSpPr>
              <a:spLocks noChangeShapeType="1"/>
            </p:cNvSpPr>
            <p:nvPr/>
          </p:nvSpPr>
          <p:spPr bwMode="auto">
            <a:xfrm flipV="1">
              <a:off x="4000" y="2964"/>
              <a:ext cx="140" cy="32"/>
            </a:xfrm>
            <a:prstGeom prst="line">
              <a:avLst/>
            </a:prstGeom>
            <a:noFill/>
            <a:ln w="28575">
              <a:solidFill>
                <a:schemeClr val="hlink"/>
              </a:solidFill>
              <a:round/>
              <a:headEnd/>
              <a:tailEnd/>
            </a:ln>
          </p:spPr>
          <p:txBody>
            <a:bodyPr wrap="none">
              <a:spAutoFit/>
            </a:bodyPr>
            <a:lstStyle/>
            <a:p>
              <a:endParaRPr lang="en-US"/>
            </a:p>
          </p:txBody>
        </p:sp>
        <p:sp>
          <p:nvSpPr>
            <p:cNvPr id="18506" name="Line 12"/>
            <p:cNvSpPr>
              <a:spLocks noChangeShapeType="1"/>
            </p:cNvSpPr>
            <p:nvPr/>
          </p:nvSpPr>
          <p:spPr bwMode="auto">
            <a:xfrm>
              <a:off x="4140" y="2960"/>
              <a:ext cx="676" cy="72"/>
            </a:xfrm>
            <a:prstGeom prst="line">
              <a:avLst/>
            </a:prstGeom>
            <a:noFill/>
            <a:ln w="28575">
              <a:solidFill>
                <a:schemeClr val="hlink"/>
              </a:solidFill>
              <a:round/>
              <a:headEnd/>
              <a:tailEnd/>
            </a:ln>
          </p:spPr>
          <p:txBody>
            <a:bodyPr wrap="none">
              <a:spAutoFit/>
            </a:bodyPr>
            <a:lstStyle/>
            <a:p>
              <a:endParaRPr lang="en-US"/>
            </a:p>
          </p:txBody>
        </p:sp>
      </p:grpSp>
      <p:sp>
        <p:nvSpPr>
          <p:cNvPr id="18437" name="Rectangle 13"/>
          <p:cNvSpPr>
            <a:spLocks noChangeArrowheads="1"/>
          </p:cNvSpPr>
          <p:nvPr/>
        </p:nvSpPr>
        <p:spPr bwMode="auto">
          <a:xfrm>
            <a:off x="9144000" y="6362700"/>
            <a:ext cx="914400" cy="914400"/>
          </a:xfrm>
          <a:prstGeom prst="rect">
            <a:avLst/>
          </a:prstGeom>
          <a:noFill/>
          <a:ln w="9525">
            <a:noFill/>
            <a:miter lim="800000"/>
            <a:headEnd/>
            <a:tailEnd/>
          </a:ln>
        </p:spPr>
        <p:txBody>
          <a:bodyPr wrap="none" anchor="ctr">
            <a:spAutoFit/>
          </a:bodyPr>
          <a:lstStyle/>
          <a:p>
            <a:endParaRPr lang="en-US"/>
          </a:p>
        </p:txBody>
      </p:sp>
      <p:sp>
        <p:nvSpPr>
          <p:cNvPr id="18438" name="Rectangle 14"/>
          <p:cNvSpPr>
            <a:spLocks noChangeArrowheads="1"/>
          </p:cNvSpPr>
          <p:nvPr/>
        </p:nvSpPr>
        <p:spPr bwMode="auto">
          <a:xfrm>
            <a:off x="457200" y="1320800"/>
            <a:ext cx="8204200" cy="4991100"/>
          </a:xfrm>
          <a:prstGeom prst="rect">
            <a:avLst/>
          </a:prstGeom>
          <a:noFill/>
          <a:ln w="28575">
            <a:solidFill>
              <a:schemeClr val="bg2"/>
            </a:solidFill>
            <a:miter lim="800000"/>
            <a:headEnd/>
            <a:tailEnd/>
          </a:ln>
        </p:spPr>
        <p:txBody>
          <a:bodyPr wrap="none" anchor="ctr">
            <a:spAutoFit/>
          </a:bodyPr>
          <a:lstStyle/>
          <a:p>
            <a:endParaRPr lang="en-US"/>
          </a:p>
        </p:txBody>
      </p:sp>
      <p:grpSp>
        <p:nvGrpSpPr>
          <p:cNvPr id="18439" name="Group 15"/>
          <p:cNvGrpSpPr>
            <a:grpSpLocks/>
          </p:cNvGrpSpPr>
          <p:nvPr/>
        </p:nvGrpSpPr>
        <p:grpSpPr bwMode="auto">
          <a:xfrm>
            <a:off x="1524000" y="4219575"/>
            <a:ext cx="2209800" cy="2162175"/>
            <a:chOff x="960" y="2562"/>
            <a:chExt cx="1392" cy="1362"/>
          </a:xfrm>
        </p:grpSpPr>
        <p:sp>
          <p:nvSpPr>
            <p:cNvPr id="18442" name="Oval 16"/>
            <p:cNvSpPr>
              <a:spLocks noChangeArrowheads="1"/>
            </p:cNvSpPr>
            <p:nvPr/>
          </p:nvSpPr>
          <p:spPr bwMode="auto">
            <a:xfrm>
              <a:off x="1098" y="3339"/>
              <a:ext cx="50" cy="50"/>
            </a:xfrm>
            <a:prstGeom prst="ellipse">
              <a:avLst/>
            </a:prstGeom>
            <a:solidFill>
              <a:schemeClr val="accent2"/>
            </a:solidFill>
            <a:ln w="9525">
              <a:noFill/>
              <a:round/>
              <a:headEnd/>
              <a:tailEnd/>
            </a:ln>
          </p:spPr>
          <p:txBody>
            <a:bodyPr anchor="ctr">
              <a:spAutoFit/>
            </a:bodyPr>
            <a:lstStyle/>
            <a:p>
              <a:endParaRPr lang="en-US"/>
            </a:p>
          </p:txBody>
        </p:sp>
        <p:sp>
          <p:nvSpPr>
            <p:cNvPr id="18443" name="Oval 17"/>
            <p:cNvSpPr>
              <a:spLocks noChangeArrowheads="1"/>
            </p:cNvSpPr>
            <p:nvPr/>
          </p:nvSpPr>
          <p:spPr bwMode="auto">
            <a:xfrm>
              <a:off x="1326" y="3399"/>
              <a:ext cx="50" cy="50"/>
            </a:xfrm>
            <a:prstGeom prst="ellipse">
              <a:avLst/>
            </a:prstGeom>
            <a:solidFill>
              <a:schemeClr val="accent2"/>
            </a:solidFill>
            <a:ln w="9525">
              <a:noFill/>
              <a:round/>
              <a:headEnd/>
              <a:tailEnd/>
            </a:ln>
          </p:spPr>
          <p:txBody>
            <a:bodyPr anchor="ctr">
              <a:spAutoFit/>
            </a:bodyPr>
            <a:lstStyle/>
            <a:p>
              <a:endParaRPr lang="en-US"/>
            </a:p>
          </p:txBody>
        </p:sp>
        <p:sp>
          <p:nvSpPr>
            <p:cNvPr id="18444" name="Oval 18"/>
            <p:cNvSpPr>
              <a:spLocks noChangeArrowheads="1"/>
            </p:cNvSpPr>
            <p:nvPr/>
          </p:nvSpPr>
          <p:spPr bwMode="auto">
            <a:xfrm>
              <a:off x="1362" y="3648"/>
              <a:ext cx="50" cy="50"/>
            </a:xfrm>
            <a:prstGeom prst="ellipse">
              <a:avLst/>
            </a:prstGeom>
            <a:solidFill>
              <a:schemeClr val="accent2"/>
            </a:solidFill>
            <a:ln w="9525">
              <a:noFill/>
              <a:round/>
              <a:headEnd/>
              <a:tailEnd/>
            </a:ln>
          </p:spPr>
          <p:txBody>
            <a:bodyPr anchor="ctr">
              <a:spAutoFit/>
            </a:bodyPr>
            <a:lstStyle/>
            <a:p>
              <a:endParaRPr lang="en-US"/>
            </a:p>
          </p:txBody>
        </p:sp>
        <p:sp>
          <p:nvSpPr>
            <p:cNvPr id="18445" name="Oval 19"/>
            <p:cNvSpPr>
              <a:spLocks noChangeArrowheads="1"/>
            </p:cNvSpPr>
            <p:nvPr/>
          </p:nvSpPr>
          <p:spPr bwMode="auto">
            <a:xfrm>
              <a:off x="1119" y="3582"/>
              <a:ext cx="50" cy="50"/>
            </a:xfrm>
            <a:prstGeom prst="ellipse">
              <a:avLst/>
            </a:prstGeom>
            <a:solidFill>
              <a:schemeClr val="accent2"/>
            </a:solidFill>
            <a:ln w="9525">
              <a:noFill/>
              <a:round/>
              <a:headEnd/>
              <a:tailEnd/>
            </a:ln>
          </p:spPr>
          <p:txBody>
            <a:bodyPr anchor="ctr">
              <a:spAutoFit/>
            </a:bodyPr>
            <a:lstStyle/>
            <a:p>
              <a:endParaRPr lang="en-US"/>
            </a:p>
          </p:txBody>
        </p:sp>
        <p:sp>
          <p:nvSpPr>
            <p:cNvPr id="18446" name="Oval 20"/>
            <p:cNvSpPr>
              <a:spLocks noChangeArrowheads="1"/>
            </p:cNvSpPr>
            <p:nvPr/>
          </p:nvSpPr>
          <p:spPr bwMode="auto">
            <a:xfrm>
              <a:off x="1203" y="3474"/>
              <a:ext cx="50" cy="50"/>
            </a:xfrm>
            <a:prstGeom prst="ellipse">
              <a:avLst/>
            </a:prstGeom>
            <a:solidFill>
              <a:schemeClr val="accent2"/>
            </a:solidFill>
            <a:ln w="9525">
              <a:noFill/>
              <a:round/>
              <a:headEnd/>
              <a:tailEnd/>
            </a:ln>
          </p:spPr>
          <p:txBody>
            <a:bodyPr anchor="ctr">
              <a:spAutoFit/>
            </a:bodyPr>
            <a:lstStyle/>
            <a:p>
              <a:endParaRPr lang="en-US"/>
            </a:p>
          </p:txBody>
        </p:sp>
        <p:sp>
          <p:nvSpPr>
            <p:cNvPr id="18447" name="Oval 21"/>
            <p:cNvSpPr>
              <a:spLocks noChangeArrowheads="1"/>
            </p:cNvSpPr>
            <p:nvPr/>
          </p:nvSpPr>
          <p:spPr bwMode="auto">
            <a:xfrm>
              <a:off x="1317" y="3600"/>
              <a:ext cx="50" cy="50"/>
            </a:xfrm>
            <a:prstGeom prst="ellipse">
              <a:avLst/>
            </a:prstGeom>
            <a:solidFill>
              <a:schemeClr val="accent2"/>
            </a:solidFill>
            <a:ln w="9525">
              <a:noFill/>
              <a:round/>
              <a:headEnd/>
              <a:tailEnd/>
            </a:ln>
          </p:spPr>
          <p:txBody>
            <a:bodyPr anchor="ctr">
              <a:spAutoFit/>
            </a:bodyPr>
            <a:lstStyle/>
            <a:p>
              <a:endParaRPr lang="en-US"/>
            </a:p>
          </p:txBody>
        </p:sp>
        <p:sp>
          <p:nvSpPr>
            <p:cNvPr id="18448" name="Oval 22"/>
            <p:cNvSpPr>
              <a:spLocks noChangeArrowheads="1"/>
            </p:cNvSpPr>
            <p:nvPr/>
          </p:nvSpPr>
          <p:spPr bwMode="auto">
            <a:xfrm>
              <a:off x="1206" y="3408"/>
              <a:ext cx="50" cy="50"/>
            </a:xfrm>
            <a:prstGeom prst="ellipse">
              <a:avLst/>
            </a:prstGeom>
            <a:solidFill>
              <a:schemeClr val="accent2"/>
            </a:solidFill>
            <a:ln w="9525">
              <a:noFill/>
              <a:round/>
              <a:headEnd/>
              <a:tailEnd/>
            </a:ln>
          </p:spPr>
          <p:txBody>
            <a:bodyPr anchor="ctr">
              <a:spAutoFit/>
            </a:bodyPr>
            <a:lstStyle/>
            <a:p>
              <a:endParaRPr lang="en-US"/>
            </a:p>
          </p:txBody>
        </p:sp>
        <p:sp>
          <p:nvSpPr>
            <p:cNvPr id="18449" name="Oval 23"/>
            <p:cNvSpPr>
              <a:spLocks noChangeArrowheads="1"/>
            </p:cNvSpPr>
            <p:nvPr/>
          </p:nvSpPr>
          <p:spPr bwMode="auto">
            <a:xfrm>
              <a:off x="1260" y="3291"/>
              <a:ext cx="50" cy="50"/>
            </a:xfrm>
            <a:prstGeom prst="ellipse">
              <a:avLst/>
            </a:prstGeom>
            <a:solidFill>
              <a:schemeClr val="accent2"/>
            </a:solidFill>
            <a:ln w="9525">
              <a:noFill/>
              <a:round/>
              <a:headEnd/>
              <a:tailEnd/>
            </a:ln>
          </p:spPr>
          <p:txBody>
            <a:bodyPr anchor="ctr">
              <a:spAutoFit/>
            </a:bodyPr>
            <a:lstStyle/>
            <a:p>
              <a:endParaRPr lang="en-US"/>
            </a:p>
          </p:txBody>
        </p:sp>
        <p:sp>
          <p:nvSpPr>
            <p:cNvPr id="18450" name="Oval 24"/>
            <p:cNvSpPr>
              <a:spLocks noChangeArrowheads="1"/>
            </p:cNvSpPr>
            <p:nvPr/>
          </p:nvSpPr>
          <p:spPr bwMode="auto">
            <a:xfrm>
              <a:off x="1353" y="3255"/>
              <a:ext cx="50" cy="50"/>
            </a:xfrm>
            <a:prstGeom prst="ellipse">
              <a:avLst/>
            </a:prstGeom>
            <a:solidFill>
              <a:schemeClr val="accent2"/>
            </a:solidFill>
            <a:ln w="9525">
              <a:noFill/>
              <a:round/>
              <a:headEnd/>
              <a:tailEnd/>
            </a:ln>
          </p:spPr>
          <p:txBody>
            <a:bodyPr anchor="ctr">
              <a:spAutoFit/>
            </a:bodyPr>
            <a:lstStyle/>
            <a:p>
              <a:endParaRPr lang="en-US"/>
            </a:p>
          </p:txBody>
        </p:sp>
        <p:sp>
          <p:nvSpPr>
            <p:cNvPr id="18451" name="Oval 25"/>
            <p:cNvSpPr>
              <a:spLocks noChangeArrowheads="1"/>
            </p:cNvSpPr>
            <p:nvPr/>
          </p:nvSpPr>
          <p:spPr bwMode="auto">
            <a:xfrm>
              <a:off x="1341" y="3351"/>
              <a:ext cx="50" cy="50"/>
            </a:xfrm>
            <a:prstGeom prst="ellipse">
              <a:avLst/>
            </a:prstGeom>
            <a:solidFill>
              <a:schemeClr val="accent2"/>
            </a:solidFill>
            <a:ln w="9525">
              <a:noFill/>
              <a:round/>
              <a:headEnd/>
              <a:tailEnd/>
            </a:ln>
          </p:spPr>
          <p:txBody>
            <a:bodyPr anchor="ctr">
              <a:spAutoFit/>
            </a:bodyPr>
            <a:lstStyle/>
            <a:p>
              <a:endParaRPr lang="en-US"/>
            </a:p>
          </p:txBody>
        </p:sp>
        <p:sp>
          <p:nvSpPr>
            <p:cNvPr id="18452" name="Oval 26"/>
            <p:cNvSpPr>
              <a:spLocks noChangeArrowheads="1"/>
            </p:cNvSpPr>
            <p:nvPr/>
          </p:nvSpPr>
          <p:spPr bwMode="auto">
            <a:xfrm>
              <a:off x="1434" y="3309"/>
              <a:ext cx="50" cy="50"/>
            </a:xfrm>
            <a:prstGeom prst="ellipse">
              <a:avLst/>
            </a:prstGeom>
            <a:solidFill>
              <a:schemeClr val="accent2"/>
            </a:solidFill>
            <a:ln w="9525">
              <a:noFill/>
              <a:round/>
              <a:headEnd/>
              <a:tailEnd/>
            </a:ln>
          </p:spPr>
          <p:txBody>
            <a:bodyPr anchor="ctr">
              <a:spAutoFit/>
            </a:bodyPr>
            <a:lstStyle/>
            <a:p>
              <a:endParaRPr lang="en-US"/>
            </a:p>
          </p:txBody>
        </p:sp>
        <p:sp>
          <p:nvSpPr>
            <p:cNvPr id="18453" name="Oval 27"/>
            <p:cNvSpPr>
              <a:spLocks noChangeArrowheads="1"/>
            </p:cNvSpPr>
            <p:nvPr/>
          </p:nvSpPr>
          <p:spPr bwMode="auto">
            <a:xfrm>
              <a:off x="1590" y="3312"/>
              <a:ext cx="50" cy="50"/>
            </a:xfrm>
            <a:prstGeom prst="ellipse">
              <a:avLst/>
            </a:prstGeom>
            <a:solidFill>
              <a:schemeClr val="accent2"/>
            </a:solidFill>
            <a:ln w="9525">
              <a:noFill/>
              <a:round/>
              <a:headEnd/>
              <a:tailEnd/>
            </a:ln>
          </p:spPr>
          <p:txBody>
            <a:bodyPr anchor="ctr">
              <a:spAutoFit/>
            </a:bodyPr>
            <a:lstStyle/>
            <a:p>
              <a:endParaRPr lang="en-US"/>
            </a:p>
          </p:txBody>
        </p:sp>
        <p:sp>
          <p:nvSpPr>
            <p:cNvPr id="18454" name="Oval 28"/>
            <p:cNvSpPr>
              <a:spLocks noChangeArrowheads="1"/>
            </p:cNvSpPr>
            <p:nvPr/>
          </p:nvSpPr>
          <p:spPr bwMode="auto">
            <a:xfrm>
              <a:off x="1596" y="3561"/>
              <a:ext cx="50" cy="50"/>
            </a:xfrm>
            <a:prstGeom prst="ellipse">
              <a:avLst/>
            </a:prstGeom>
            <a:solidFill>
              <a:schemeClr val="accent2"/>
            </a:solidFill>
            <a:ln w="9525">
              <a:noFill/>
              <a:round/>
              <a:headEnd/>
              <a:tailEnd/>
            </a:ln>
          </p:spPr>
          <p:txBody>
            <a:bodyPr anchor="ctr">
              <a:spAutoFit/>
            </a:bodyPr>
            <a:lstStyle/>
            <a:p>
              <a:endParaRPr lang="en-US"/>
            </a:p>
          </p:txBody>
        </p:sp>
        <p:sp>
          <p:nvSpPr>
            <p:cNvPr id="18455" name="Oval 29"/>
            <p:cNvSpPr>
              <a:spLocks noChangeArrowheads="1"/>
            </p:cNvSpPr>
            <p:nvPr/>
          </p:nvSpPr>
          <p:spPr bwMode="auto">
            <a:xfrm>
              <a:off x="1575" y="3393"/>
              <a:ext cx="50" cy="50"/>
            </a:xfrm>
            <a:prstGeom prst="ellipse">
              <a:avLst/>
            </a:prstGeom>
            <a:solidFill>
              <a:schemeClr val="accent2"/>
            </a:solidFill>
            <a:ln w="9525">
              <a:noFill/>
              <a:round/>
              <a:headEnd/>
              <a:tailEnd/>
            </a:ln>
          </p:spPr>
          <p:txBody>
            <a:bodyPr anchor="ctr">
              <a:spAutoFit/>
            </a:bodyPr>
            <a:lstStyle/>
            <a:p>
              <a:endParaRPr lang="en-US"/>
            </a:p>
          </p:txBody>
        </p:sp>
        <p:sp>
          <p:nvSpPr>
            <p:cNvPr id="18456" name="Oval 30"/>
            <p:cNvSpPr>
              <a:spLocks noChangeArrowheads="1"/>
            </p:cNvSpPr>
            <p:nvPr/>
          </p:nvSpPr>
          <p:spPr bwMode="auto">
            <a:xfrm>
              <a:off x="1221" y="3012"/>
              <a:ext cx="50" cy="50"/>
            </a:xfrm>
            <a:prstGeom prst="ellipse">
              <a:avLst/>
            </a:prstGeom>
            <a:solidFill>
              <a:schemeClr val="accent2"/>
            </a:solidFill>
            <a:ln w="9525">
              <a:noFill/>
              <a:round/>
              <a:headEnd/>
              <a:tailEnd/>
            </a:ln>
          </p:spPr>
          <p:txBody>
            <a:bodyPr anchor="ctr">
              <a:spAutoFit/>
            </a:bodyPr>
            <a:lstStyle/>
            <a:p>
              <a:endParaRPr lang="en-US"/>
            </a:p>
          </p:txBody>
        </p:sp>
        <p:sp>
          <p:nvSpPr>
            <p:cNvPr id="18457" name="Oval 31"/>
            <p:cNvSpPr>
              <a:spLocks noChangeArrowheads="1"/>
            </p:cNvSpPr>
            <p:nvPr/>
          </p:nvSpPr>
          <p:spPr bwMode="auto">
            <a:xfrm>
              <a:off x="1347" y="2964"/>
              <a:ext cx="50" cy="50"/>
            </a:xfrm>
            <a:prstGeom prst="ellipse">
              <a:avLst/>
            </a:prstGeom>
            <a:solidFill>
              <a:schemeClr val="accent2"/>
            </a:solidFill>
            <a:ln w="9525">
              <a:noFill/>
              <a:round/>
              <a:headEnd/>
              <a:tailEnd/>
            </a:ln>
          </p:spPr>
          <p:txBody>
            <a:bodyPr anchor="ctr">
              <a:spAutoFit/>
            </a:bodyPr>
            <a:lstStyle/>
            <a:p>
              <a:endParaRPr lang="en-US"/>
            </a:p>
          </p:txBody>
        </p:sp>
        <p:sp>
          <p:nvSpPr>
            <p:cNvPr id="18458" name="Oval 32"/>
            <p:cNvSpPr>
              <a:spLocks noChangeArrowheads="1"/>
            </p:cNvSpPr>
            <p:nvPr/>
          </p:nvSpPr>
          <p:spPr bwMode="auto">
            <a:xfrm>
              <a:off x="1698" y="2700"/>
              <a:ext cx="50" cy="50"/>
            </a:xfrm>
            <a:prstGeom prst="ellipse">
              <a:avLst/>
            </a:prstGeom>
            <a:solidFill>
              <a:schemeClr val="accent2"/>
            </a:solidFill>
            <a:ln w="9525">
              <a:noFill/>
              <a:round/>
              <a:headEnd/>
              <a:tailEnd/>
            </a:ln>
          </p:spPr>
          <p:txBody>
            <a:bodyPr anchor="ctr">
              <a:spAutoFit/>
            </a:bodyPr>
            <a:lstStyle/>
            <a:p>
              <a:endParaRPr lang="en-US"/>
            </a:p>
          </p:txBody>
        </p:sp>
        <p:sp>
          <p:nvSpPr>
            <p:cNvPr id="18459" name="Oval 33"/>
            <p:cNvSpPr>
              <a:spLocks noChangeArrowheads="1"/>
            </p:cNvSpPr>
            <p:nvPr/>
          </p:nvSpPr>
          <p:spPr bwMode="auto">
            <a:xfrm>
              <a:off x="2037" y="3036"/>
              <a:ext cx="50" cy="50"/>
            </a:xfrm>
            <a:prstGeom prst="ellipse">
              <a:avLst/>
            </a:prstGeom>
            <a:solidFill>
              <a:schemeClr val="accent2"/>
            </a:solidFill>
            <a:ln w="9525">
              <a:noFill/>
              <a:round/>
              <a:headEnd/>
              <a:tailEnd/>
            </a:ln>
          </p:spPr>
          <p:txBody>
            <a:bodyPr anchor="ctr">
              <a:spAutoFit/>
            </a:bodyPr>
            <a:lstStyle/>
            <a:p>
              <a:endParaRPr lang="en-US"/>
            </a:p>
          </p:txBody>
        </p:sp>
        <p:sp>
          <p:nvSpPr>
            <p:cNvPr id="18460" name="Oval 34"/>
            <p:cNvSpPr>
              <a:spLocks noChangeArrowheads="1"/>
            </p:cNvSpPr>
            <p:nvPr/>
          </p:nvSpPr>
          <p:spPr bwMode="auto">
            <a:xfrm>
              <a:off x="2202" y="3321"/>
              <a:ext cx="50" cy="50"/>
            </a:xfrm>
            <a:prstGeom prst="ellipse">
              <a:avLst/>
            </a:prstGeom>
            <a:solidFill>
              <a:schemeClr val="accent2"/>
            </a:solidFill>
            <a:ln w="9525">
              <a:noFill/>
              <a:round/>
              <a:headEnd/>
              <a:tailEnd/>
            </a:ln>
          </p:spPr>
          <p:txBody>
            <a:bodyPr anchor="ctr">
              <a:spAutoFit/>
            </a:bodyPr>
            <a:lstStyle/>
            <a:p>
              <a:endParaRPr lang="en-US"/>
            </a:p>
          </p:txBody>
        </p:sp>
        <p:sp>
          <p:nvSpPr>
            <p:cNvPr id="18461" name="Oval 35"/>
            <p:cNvSpPr>
              <a:spLocks noChangeArrowheads="1"/>
            </p:cNvSpPr>
            <p:nvPr/>
          </p:nvSpPr>
          <p:spPr bwMode="auto">
            <a:xfrm>
              <a:off x="1971" y="3423"/>
              <a:ext cx="50" cy="50"/>
            </a:xfrm>
            <a:prstGeom prst="ellipse">
              <a:avLst/>
            </a:prstGeom>
            <a:solidFill>
              <a:schemeClr val="accent2"/>
            </a:solidFill>
            <a:ln w="9525">
              <a:noFill/>
              <a:round/>
              <a:headEnd/>
              <a:tailEnd/>
            </a:ln>
          </p:spPr>
          <p:txBody>
            <a:bodyPr anchor="ctr">
              <a:spAutoFit/>
            </a:bodyPr>
            <a:lstStyle/>
            <a:p>
              <a:endParaRPr lang="en-US"/>
            </a:p>
          </p:txBody>
        </p:sp>
        <p:sp>
          <p:nvSpPr>
            <p:cNvPr id="18462" name="Oval 36"/>
            <p:cNvSpPr>
              <a:spLocks noChangeArrowheads="1"/>
            </p:cNvSpPr>
            <p:nvPr/>
          </p:nvSpPr>
          <p:spPr bwMode="auto">
            <a:xfrm>
              <a:off x="1782" y="3063"/>
              <a:ext cx="50" cy="50"/>
            </a:xfrm>
            <a:prstGeom prst="ellipse">
              <a:avLst/>
            </a:prstGeom>
            <a:solidFill>
              <a:schemeClr val="accent2"/>
            </a:solidFill>
            <a:ln w="9525">
              <a:noFill/>
              <a:round/>
              <a:headEnd/>
              <a:tailEnd/>
            </a:ln>
          </p:spPr>
          <p:txBody>
            <a:bodyPr anchor="ctr">
              <a:spAutoFit/>
            </a:bodyPr>
            <a:lstStyle/>
            <a:p>
              <a:endParaRPr lang="en-US"/>
            </a:p>
          </p:txBody>
        </p:sp>
        <p:sp>
          <p:nvSpPr>
            <p:cNvPr id="18463" name="Oval 37"/>
            <p:cNvSpPr>
              <a:spLocks noChangeArrowheads="1"/>
            </p:cNvSpPr>
            <p:nvPr/>
          </p:nvSpPr>
          <p:spPr bwMode="auto">
            <a:xfrm>
              <a:off x="1944" y="3078"/>
              <a:ext cx="50" cy="50"/>
            </a:xfrm>
            <a:prstGeom prst="ellipse">
              <a:avLst/>
            </a:prstGeom>
            <a:solidFill>
              <a:schemeClr val="accent2"/>
            </a:solidFill>
            <a:ln w="9525">
              <a:noFill/>
              <a:round/>
              <a:headEnd/>
              <a:tailEnd/>
            </a:ln>
          </p:spPr>
          <p:txBody>
            <a:bodyPr anchor="ctr">
              <a:spAutoFit/>
            </a:bodyPr>
            <a:lstStyle/>
            <a:p>
              <a:endParaRPr lang="en-US"/>
            </a:p>
          </p:txBody>
        </p:sp>
        <p:sp>
          <p:nvSpPr>
            <p:cNvPr id="18464" name="Oval 38"/>
            <p:cNvSpPr>
              <a:spLocks noChangeArrowheads="1"/>
            </p:cNvSpPr>
            <p:nvPr/>
          </p:nvSpPr>
          <p:spPr bwMode="auto">
            <a:xfrm>
              <a:off x="2103" y="3390"/>
              <a:ext cx="50" cy="50"/>
            </a:xfrm>
            <a:prstGeom prst="ellipse">
              <a:avLst/>
            </a:prstGeom>
            <a:solidFill>
              <a:schemeClr val="accent2"/>
            </a:solidFill>
            <a:ln w="9525">
              <a:noFill/>
              <a:round/>
              <a:headEnd/>
              <a:tailEnd/>
            </a:ln>
          </p:spPr>
          <p:txBody>
            <a:bodyPr anchor="ctr">
              <a:spAutoFit/>
            </a:bodyPr>
            <a:lstStyle/>
            <a:p>
              <a:endParaRPr lang="en-US"/>
            </a:p>
          </p:txBody>
        </p:sp>
        <p:sp>
          <p:nvSpPr>
            <p:cNvPr id="18465" name="Oval 39"/>
            <p:cNvSpPr>
              <a:spLocks noChangeArrowheads="1"/>
            </p:cNvSpPr>
            <p:nvPr/>
          </p:nvSpPr>
          <p:spPr bwMode="auto">
            <a:xfrm>
              <a:off x="1506" y="3525"/>
              <a:ext cx="50" cy="50"/>
            </a:xfrm>
            <a:prstGeom prst="ellipse">
              <a:avLst/>
            </a:prstGeom>
            <a:solidFill>
              <a:schemeClr val="accent2"/>
            </a:solidFill>
            <a:ln w="9525">
              <a:noFill/>
              <a:round/>
              <a:headEnd/>
              <a:tailEnd/>
            </a:ln>
          </p:spPr>
          <p:txBody>
            <a:bodyPr anchor="ctr">
              <a:spAutoFit/>
            </a:bodyPr>
            <a:lstStyle/>
            <a:p>
              <a:endParaRPr lang="en-US"/>
            </a:p>
          </p:txBody>
        </p:sp>
        <p:sp>
          <p:nvSpPr>
            <p:cNvPr id="18466" name="Oval 40"/>
            <p:cNvSpPr>
              <a:spLocks noChangeArrowheads="1"/>
            </p:cNvSpPr>
            <p:nvPr/>
          </p:nvSpPr>
          <p:spPr bwMode="auto">
            <a:xfrm>
              <a:off x="1839" y="2664"/>
              <a:ext cx="50" cy="50"/>
            </a:xfrm>
            <a:prstGeom prst="ellipse">
              <a:avLst/>
            </a:prstGeom>
            <a:solidFill>
              <a:schemeClr val="accent2"/>
            </a:solidFill>
            <a:ln w="9525">
              <a:noFill/>
              <a:round/>
              <a:headEnd/>
              <a:tailEnd/>
            </a:ln>
          </p:spPr>
          <p:txBody>
            <a:bodyPr anchor="ctr">
              <a:spAutoFit/>
            </a:bodyPr>
            <a:lstStyle/>
            <a:p>
              <a:endParaRPr lang="en-US"/>
            </a:p>
          </p:txBody>
        </p:sp>
        <p:sp>
          <p:nvSpPr>
            <p:cNvPr id="18467" name="Oval 41"/>
            <p:cNvSpPr>
              <a:spLocks noChangeArrowheads="1"/>
            </p:cNvSpPr>
            <p:nvPr/>
          </p:nvSpPr>
          <p:spPr bwMode="auto">
            <a:xfrm>
              <a:off x="1719" y="2994"/>
              <a:ext cx="50" cy="50"/>
            </a:xfrm>
            <a:prstGeom prst="ellipse">
              <a:avLst/>
            </a:prstGeom>
            <a:solidFill>
              <a:schemeClr val="accent2"/>
            </a:solidFill>
            <a:ln w="9525">
              <a:noFill/>
              <a:round/>
              <a:headEnd/>
              <a:tailEnd/>
            </a:ln>
          </p:spPr>
          <p:txBody>
            <a:bodyPr anchor="ctr">
              <a:spAutoFit/>
            </a:bodyPr>
            <a:lstStyle/>
            <a:p>
              <a:endParaRPr lang="en-US"/>
            </a:p>
          </p:txBody>
        </p:sp>
        <p:sp>
          <p:nvSpPr>
            <p:cNvPr id="18468" name="Oval 42"/>
            <p:cNvSpPr>
              <a:spLocks noChangeArrowheads="1"/>
            </p:cNvSpPr>
            <p:nvPr/>
          </p:nvSpPr>
          <p:spPr bwMode="auto">
            <a:xfrm>
              <a:off x="960" y="2562"/>
              <a:ext cx="1392" cy="1362"/>
            </a:xfrm>
            <a:prstGeom prst="ellipse">
              <a:avLst/>
            </a:prstGeom>
            <a:noFill/>
            <a:ln w="19050">
              <a:solidFill>
                <a:schemeClr val="accent2"/>
              </a:solidFill>
              <a:round/>
              <a:headEnd/>
              <a:tailEnd/>
            </a:ln>
          </p:spPr>
          <p:txBody>
            <a:bodyPr wrap="none" anchor="ctr">
              <a:spAutoFit/>
            </a:bodyPr>
            <a:lstStyle/>
            <a:p>
              <a:endParaRPr lang="en-US"/>
            </a:p>
          </p:txBody>
        </p:sp>
        <p:sp>
          <p:nvSpPr>
            <p:cNvPr id="18469" name="Oval 43"/>
            <p:cNvSpPr>
              <a:spLocks noChangeArrowheads="1"/>
            </p:cNvSpPr>
            <p:nvPr/>
          </p:nvSpPr>
          <p:spPr bwMode="auto">
            <a:xfrm>
              <a:off x="1107" y="2820"/>
              <a:ext cx="50" cy="50"/>
            </a:xfrm>
            <a:prstGeom prst="ellipse">
              <a:avLst/>
            </a:prstGeom>
            <a:solidFill>
              <a:schemeClr val="accent2"/>
            </a:solidFill>
            <a:ln w="9525">
              <a:noFill/>
              <a:round/>
              <a:headEnd/>
              <a:tailEnd/>
            </a:ln>
          </p:spPr>
          <p:txBody>
            <a:bodyPr anchor="ctr">
              <a:spAutoFit/>
            </a:bodyPr>
            <a:lstStyle/>
            <a:p>
              <a:endParaRPr lang="en-US"/>
            </a:p>
          </p:txBody>
        </p:sp>
        <p:sp>
          <p:nvSpPr>
            <p:cNvPr id="18470" name="Oval 44"/>
            <p:cNvSpPr>
              <a:spLocks noChangeArrowheads="1"/>
            </p:cNvSpPr>
            <p:nvPr/>
          </p:nvSpPr>
          <p:spPr bwMode="auto">
            <a:xfrm>
              <a:off x="1267" y="2776"/>
              <a:ext cx="50" cy="50"/>
            </a:xfrm>
            <a:prstGeom prst="ellipse">
              <a:avLst/>
            </a:prstGeom>
            <a:solidFill>
              <a:schemeClr val="accent2"/>
            </a:solidFill>
            <a:ln w="9525">
              <a:noFill/>
              <a:round/>
              <a:headEnd/>
              <a:tailEnd/>
            </a:ln>
          </p:spPr>
          <p:txBody>
            <a:bodyPr anchor="ctr">
              <a:spAutoFit/>
            </a:bodyPr>
            <a:lstStyle/>
            <a:p>
              <a:endParaRPr lang="en-US"/>
            </a:p>
          </p:txBody>
        </p:sp>
        <p:sp>
          <p:nvSpPr>
            <p:cNvPr id="18471" name="Oval 45"/>
            <p:cNvSpPr>
              <a:spLocks noChangeArrowheads="1"/>
            </p:cNvSpPr>
            <p:nvPr/>
          </p:nvSpPr>
          <p:spPr bwMode="auto">
            <a:xfrm>
              <a:off x="1203" y="2768"/>
              <a:ext cx="50" cy="50"/>
            </a:xfrm>
            <a:prstGeom prst="ellipse">
              <a:avLst/>
            </a:prstGeom>
            <a:solidFill>
              <a:schemeClr val="accent2"/>
            </a:solidFill>
            <a:ln w="9525">
              <a:noFill/>
              <a:round/>
              <a:headEnd/>
              <a:tailEnd/>
            </a:ln>
          </p:spPr>
          <p:txBody>
            <a:bodyPr anchor="ctr">
              <a:spAutoFit/>
            </a:bodyPr>
            <a:lstStyle/>
            <a:p>
              <a:endParaRPr lang="en-US"/>
            </a:p>
          </p:txBody>
        </p:sp>
        <p:sp>
          <p:nvSpPr>
            <p:cNvPr id="18472" name="Oval 46"/>
            <p:cNvSpPr>
              <a:spLocks noChangeArrowheads="1"/>
            </p:cNvSpPr>
            <p:nvPr/>
          </p:nvSpPr>
          <p:spPr bwMode="auto">
            <a:xfrm>
              <a:off x="1267" y="2712"/>
              <a:ext cx="50" cy="50"/>
            </a:xfrm>
            <a:prstGeom prst="ellipse">
              <a:avLst/>
            </a:prstGeom>
            <a:solidFill>
              <a:schemeClr val="accent2"/>
            </a:solidFill>
            <a:ln w="9525">
              <a:noFill/>
              <a:round/>
              <a:headEnd/>
              <a:tailEnd/>
            </a:ln>
          </p:spPr>
          <p:txBody>
            <a:bodyPr anchor="ctr">
              <a:spAutoFit/>
            </a:bodyPr>
            <a:lstStyle/>
            <a:p>
              <a:endParaRPr lang="en-US"/>
            </a:p>
          </p:txBody>
        </p:sp>
        <p:sp>
          <p:nvSpPr>
            <p:cNvPr id="18473" name="Oval 47"/>
            <p:cNvSpPr>
              <a:spLocks noChangeArrowheads="1"/>
            </p:cNvSpPr>
            <p:nvPr/>
          </p:nvSpPr>
          <p:spPr bwMode="auto">
            <a:xfrm>
              <a:off x="1331" y="2716"/>
              <a:ext cx="50" cy="50"/>
            </a:xfrm>
            <a:prstGeom prst="ellipse">
              <a:avLst/>
            </a:prstGeom>
            <a:solidFill>
              <a:schemeClr val="accent2"/>
            </a:solidFill>
            <a:ln w="9525">
              <a:noFill/>
              <a:round/>
              <a:headEnd/>
              <a:tailEnd/>
            </a:ln>
          </p:spPr>
          <p:txBody>
            <a:bodyPr anchor="ctr">
              <a:spAutoFit/>
            </a:bodyPr>
            <a:lstStyle/>
            <a:p>
              <a:endParaRPr lang="en-US"/>
            </a:p>
          </p:txBody>
        </p:sp>
        <p:sp>
          <p:nvSpPr>
            <p:cNvPr id="18474" name="Oval 48"/>
            <p:cNvSpPr>
              <a:spLocks noChangeArrowheads="1"/>
            </p:cNvSpPr>
            <p:nvPr/>
          </p:nvSpPr>
          <p:spPr bwMode="auto">
            <a:xfrm>
              <a:off x="1311" y="2780"/>
              <a:ext cx="50" cy="50"/>
            </a:xfrm>
            <a:prstGeom prst="ellipse">
              <a:avLst/>
            </a:prstGeom>
            <a:solidFill>
              <a:schemeClr val="accent2"/>
            </a:solidFill>
            <a:ln w="9525">
              <a:noFill/>
              <a:round/>
              <a:headEnd/>
              <a:tailEnd/>
            </a:ln>
          </p:spPr>
          <p:txBody>
            <a:bodyPr anchor="ctr">
              <a:spAutoFit/>
            </a:bodyPr>
            <a:lstStyle/>
            <a:p>
              <a:endParaRPr lang="en-US"/>
            </a:p>
          </p:txBody>
        </p:sp>
        <p:sp>
          <p:nvSpPr>
            <p:cNvPr id="18475" name="Oval 49"/>
            <p:cNvSpPr>
              <a:spLocks noChangeArrowheads="1"/>
            </p:cNvSpPr>
            <p:nvPr/>
          </p:nvSpPr>
          <p:spPr bwMode="auto">
            <a:xfrm>
              <a:off x="1443" y="2760"/>
              <a:ext cx="50" cy="50"/>
            </a:xfrm>
            <a:prstGeom prst="ellipse">
              <a:avLst/>
            </a:prstGeom>
            <a:solidFill>
              <a:schemeClr val="accent2"/>
            </a:solidFill>
            <a:ln w="9525">
              <a:noFill/>
              <a:round/>
              <a:headEnd/>
              <a:tailEnd/>
            </a:ln>
          </p:spPr>
          <p:txBody>
            <a:bodyPr anchor="ctr">
              <a:spAutoFit/>
            </a:bodyPr>
            <a:lstStyle/>
            <a:p>
              <a:endParaRPr lang="en-US"/>
            </a:p>
          </p:txBody>
        </p:sp>
        <p:sp>
          <p:nvSpPr>
            <p:cNvPr id="18476" name="Oval 50"/>
            <p:cNvSpPr>
              <a:spLocks noChangeArrowheads="1"/>
            </p:cNvSpPr>
            <p:nvPr/>
          </p:nvSpPr>
          <p:spPr bwMode="auto">
            <a:xfrm>
              <a:off x="1519" y="2808"/>
              <a:ext cx="50" cy="50"/>
            </a:xfrm>
            <a:prstGeom prst="ellipse">
              <a:avLst/>
            </a:prstGeom>
            <a:solidFill>
              <a:schemeClr val="accent2"/>
            </a:solidFill>
            <a:ln w="9525">
              <a:noFill/>
              <a:round/>
              <a:headEnd/>
              <a:tailEnd/>
            </a:ln>
          </p:spPr>
          <p:txBody>
            <a:bodyPr anchor="ctr">
              <a:spAutoFit/>
            </a:bodyPr>
            <a:lstStyle/>
            <a:p>
              <a:endParaRPr lang="en-US"/>
            </a:p>
          </p:txBody>
        </p:sp>
        <p:sp>
          <p:nvSpPr>
            <p:cNvPr id="18477" name="Oval 51"/>
            <p:cNvSpPr>
              <a:spLocks noChangeArrowheads="1"/>
            </p:cNvSpPr>
            <p:nvPr/>
          </p:nvSpPr>
          <p:spPr bwMode="auto">
            <a:xfrm>
              <a:off x="1587" y="2780"/>
              <a:ext cx="50" cy="50"/>
            </a:xfrm>
            <a:prstGeom prst="ellipse">
              <a:avLst/>
            </a:prstGeom>
            <a:solidFill>
              <a:schemeClr val="accent2"/>
            </a:solidFill>
            <a:ln w="9525">
              <a:noFill/>
              <a:round/>
              <a:headEnd/>
              <a:tailEnd/>
            </a:ln>
          </p:spPr>
          <p:txBody>
            <a:bodyPr anchor="ctr">
              <a:spAutoFit/>
            </a:bodyPr>
            <a:lstStyle/>
            <a:p>
              <a:endParaRPr lang="en-US"/>
            </a:p>
          </p:txBody>
        </p:sp>
        <p:sp>
          <p:nvSpPr>
            <p:cNvPr id="18478" name="Oval 52"/>
            <p:cNvSpPr>
              <a:spLocks noChangeArrowheads="1"/>
            </p:cNvSpPr>
            <p:nvPr/>
          </p:nvSpPr>
          <p:spPr bwMode="auto">
            <a:xfrm>
              <a:off x="1403" y="2628"/>
              <a:ext cx="50" cy="50"/>
            </a:xfrm>
            <a:prstGeom prst="ellipse">
              <a:avLst/>
            </a:prstGeom>
            <a:solidFill>
              <a:schemeClr val="accent2"/>
            </a:solidFill>
            <a:ln w="9525">
              <a:noFill/>
              <a:round/>
              <a:headEnd/>
              <a:tailEnd/>
            </a:ln>
          </p:spPr>
          <p:txBody>
            <a:bodyPr anchor="ctr">
              <a:spAutoFit/>
            </a:bodyPr>
            <a:lstStyle/>
            <a:p>
              <a:endParaRPr lang="en-US"/>
            </a:p>
          </p:txBody>
        </p:sp>
        <p:sp>
          <p:nvSpPr>
            <p:cNvPr id="18479" name="Oval 53"/>
            <p:cNvSpPr>
              <a:spLocks noChangeArrowheads="1"/>
            </p:cNvSpPr>
            <p:nvPr/>
          </p:nvSpPr>
          <p:spPr bwMode="auto">
            <a:xfrm>
              <a:off x="1375" y="2656"/>
              <a:ext cx="50" cy="50"/>
            </a:xfrm>
            <a:prstGeom prst="ellipse">
              <a:avLst/>
            </a:prstGeom>
            <a:solidFill>
              <a:schemeClr val="accent2"/>
            </a:solidFill>
            <a:ln w="9525">
              <a:noFill/>
              <a:round/>
              <a:headEnd/>
              <a:tailEnd/>
            </a:ln>
          </p:spPr>
          <p:txBody>
            <a:bodyPr anchor="ctr">
              <a:spAutoFit/>
            </a:bodyPr>
            <a:lstStyle/>
            <a:p>
              <a:endParaRPr lang="en-US"/>
            </a:p>
          </p:txBody>
        </p:sp>
        <p:sp>
          <p:nvSpPr>
            <p:cNvPr id="18480" name="Oval 54"/>
            <p:cNvSpPr>
              <a:spLocks noChangeArrowheads="1"/>
            </p:cNvSpPr>
            <p:nvPr/>
          </p:nvSpPr>
          <p:spPr bwMode="auto">
            <a:xfrm>
              <a:off x="1475" y="2664"/>
              <a:ext cx="50" cy="50"/>
            </a:xfrm>
            <a:prstGeom prst="ellipse">
              <a:avLst/>
            </a:prstGeom>
            <a:solidFill>
              <a:schemeClr val="accent2"/>
            </a:solidFill>
            <a:ln w="9525">
              <a:noFill/>
              <a:round/>
              <a:headEnd/>
              <a:tailEnd/>
            </a:ln>
          </p:spPr>
          <p:txBody>
            <a:bodyPr anchor="ctr">
              <a:spAutoFit/>
            </a:bodyPr>
            <a:lstStyle/>
            <a:p>
              <a:endParaRPr lang="en-US"/>
            </a:p>
          </p:txBody>
        </p:sp>
        <p:sp>
          <p:nvSpPr>
            <p:cNvPr id="18481" name="Oval 55"/>
            <p:cNvSpPr>
              <a:spLocks noChangeArrowheads="1"/>
            </p:cNvSpPr>
            <p:nvPr/>
          </p:nvSpPr>
          <p:spPr bwMode="auto">
            <a:xfrm>
              <a:off x="1503" y="2644"/>
              <a:ext cx="50" cy="50"/>
            </a:xfrm>
            <a:prstGeom prst="ellipse">
              <a:avLst/>
            </a:prstGeom>
            <a:solidFill>
              <a:schemeClr val="accent2"/>
            </a:solidFill>
            <a:ln w="9525">
              <a:noFill/>
              <a:round/>
              <a:headEnd/>
              <a:tailEnd/>
            </a:ln>
          </p:spPr>
          <p:txBody>
            <a:bodyPr anchor="ctr">
              <a:spAutoFit/>
            </a:bodyPr>
            <a:lstStyle/>
            <a:p>
              <a:endParaRPr lang="en-US"/>
            </a:p>
          </p:txBody>
        </p:sp>
        <p:sp>
          <p:nvSpPr>
            <p:cNvPr id="18482" name="Oval 56"/>
            <p:cNvSpPr>
              <a:spLocks noChangeArrowheads="1"/>
            </p:cNvSpPr>
            <p:nvPr/>
          </p:nvSpPr>
          <p:spPr bwMode="auto">
            <a:xfrm>
              <a:off x="1527" y="2672"/>
              <a:ext cx="50" cy="50"/>
            </a:xfrm>
            <a:prstGeom prst="ellipse">
              <a:avLst/>
            </a:prstGeom>
            <a:solidFill>
              <a:schemeClr val="accent2"/>
            </a:solidFill>
            <a:ln w="9525">
              <a:noFill/>
              <a:round/>
              <a:headEnd/>
              <a:tailEnd/>
            </a:ln>
          </p:spPr>
          <p:txBody>
            <a:bodyPr anchor="ctr">
              <a:spAutoFit/>
            </a:bodyPr>
            <a:lstStyle/>
            <a:p>
              <a:endParaRPr lang="en-US"/>
            </a:p>
          </p:txBody>
        </p:sp>
        <p:sp>
          <p:nvSpPr>
            <p:cNvPr id="18483" name="Oval 57"/>
            <p:cNvSpPr>
              <a:spLocks noChangeArrowheads="1"/>
            </p:cNvSpPr>
            <p:nvPr/>
          </p:nvSpPr>
          <p:spPr bwMode="auto">
            <a:xfrm>
              <a:off x="1615" y="2624"/>
              <a:ext cx="50" cy="50"/>
            </a:xfrm>
            <a:prstGeom prst="ellipse">
              <a:avLst/>
            </a:prstGeom>
            <a:solidFill>
              <a:schemeClr val="accent2"/>
            </a:solidFill>
            <a:ln w="9525">
              <a:noFill/>
              <a:round/>
              <a:headEnd/>
              <a:tailEnd/>
            </a:ln>
          </p:spPr>
          <p:txBody>
            <a:bodyPr anchor="ctr">
              <a:spAutoFit/>
            </a:bodyPr>
            <a:lstStyle/>
            <a:p>
              <a:endParaRPr lang="en-US"/>
            </a:p>
          </p:txBody>
        </p:sp>
        <p:sp>
          <p:nvSpPr>
            <p:cNvPr id="18484" name="Oval 58"/>
            <p:cNvSpPr>
              <a:spLocks noChangeArrowheads="1"/>
            </p:cNvSpPr>
            <p:nvPr/>
          </p:nvSpPr>
          <p:spPr bwMode="auto">
            <a:xfrm>
              <a:off x="1631" y="2596"/>
              <a:ext cx="50" cy="50"/>
            </a:xfrm>
            <a:prstGeom prst="ellipse">
              <a:avLst/>
            </a:prstGeom>
            <a:solidFill>
              <a:schemeClr val="accent2"/>
            </a:solidFill>
            <a:ln w="9525">
              <a:noFill/>
              <a:round/>
              <a:headEnd/>
              <a:tailEnd/>
            </a:ln>
          </p:spPr>
          <p:txBody>
            <a:bodyPr anchor="ctr">
              <a:spAutoFit/>
            </a:bodyPr>
            <a:lstStyle/>
            <a:p>
              <a:endParaRPr lang="en-US"/>
            </a:p>
          </p:txBody>
        </p:sp>
        <p:sp>
          <p:nvSpPr>
            <p:cNvPr id="18485" name="Oval 59"/>
            <p:cNvSpPr>
              <a:spLocks noChangeArrowheads="1"/>
            </p:cNvSpPr>
            <p:nvPr/>
          </p:nvSpPr>
          <p:spPr bwMode="auto">
            <a:xfrm>
              <a:off x="1779" y="2676"/>
              <a:ext cx="50" cy="50"/>
            </a:xfrm>
            <a:prstGeom prst="ellipse">
              <a:avLst/>
            </a:prstGeom>
            <a:solidFill>
              <a:schemeClr val="accent2"/>
            </a:solidFill>
            <a:ln w="9525">
              <a:noFill/>
              <a:round/>
              <a:headEnd/>
              <a:tailEnd/>
            </a:ln>
          </p:spPr>
          <p:txBody>
            <a:bodyPr anchor="ctr">
              <a:spAutoFit/>
            </a:bodyPr>
            <a:lstStyle/>
            <a:p>
              <a:endParaRPr lang="en-US"/>
            </a:p>
          </p:txBody>
        </p:sp>
        <p:sp>
          <p:nvSpPr>
            <p:cNvPr id="18486" name="Oval 60"/>
            <p:cNvSpPr>
              <a:spLocks noChangeArrowheads="1"/>
            </p:cNvSpPr>
            <p:nvPr/>
          </p:nvSpPr>
          <p:spPr bwMode="auto">
            <a:xfrm>
              <a:off x="1739" y="2612"/>
              <a:ext cx="50" cy="50"/>
            </a:xfrm>
            <a:prstGeom prst="ellipse">
              <a:avLst/>
            </a:prstGeom>
            <a:solidFill>
              <a:schemeClr val="accent2"/>
            </a:solidFill>
            <a:ln w="9525">
              <a:noFill/>
              <a:round/>
              <a:headEnd/>
              <a:tailEnd/>
            </a:ln>
          </p:spPr>
          <p:txBody>
            <a:bodyPr anchor="ctr">
              <a:spAutoFit/>
            </a:bodyPr>
            <a:lstStyle/>
            <a:p>
              <a:endParaRPr lang="en-US"/>
            </a:p>
          </p:txBody>
        </p:sp>
        <p:sp>
          <p:nvSpPr>
            <p:cNvPr id="18487" name="Oval 61"/>
            <p:cNvSpPr>
              <a:spLocks noChangeArrowheads="1"/>
            </p:cNvSpPr>
            <p:nvPr/>
          </p:nvSpPr>
          <p:spPr bwMode="auto">
            <a:xfrm>
              <a:off x="1647" y="2668"/>
              <a:ext cx="50" cy="50"/>
            </a:xfrm>
            <a:prstGeom prst="ellipse">
              <a:avLst/>
            </a:prstGeom>
            <a:solidFill>
              <a:schemeClr val="accent2"/>
            </a:solidFill>
            <a:ln w="9525">
              <a:noFill/>
              <a:round/>
              <a:headEnd/>
              <a:tailEnd/>
            </a:ln>
          </p:spPr>
          <p:txBody>
            <a:bodyPr anchor="ctr">
              <a:spAutoFit/>
            </a:bodyPr>
            <a:lstStyle/>
            <a:p>
              <a:endParaRPr lang="en-US"/>
            </a:p>
          </p:txBody>
        </p:sp>
        <p:sp>
          <p:nvSpPr>
            <p:cNvPr id="18488" name="Oval 62"/>
            <p:cNvSpPr>
              <a:spLocks noChangeArrowheads="1"/>
            </p:cNvSpPr>
            <p:nvPr/>
          </p:nvSpPr>
          <p:spPr bwMode="auto">
            <a:xfrm>
              <a:off x="1527" y="2732"/>
              <a:ext cx="50" cy="50"/>
            </a:xfrm>
            <a:prstGeom prst="ellipse">
              <a:avLst/>
            </a:prstGeom>
            <a:solidFill>
              <a:schemeClr val="accent2"/>
            </a:solidFill>
            <a:ln w="9525">
              <a:noFill/>
              <a:round/>
              <a:headEnd/>
              <a:tailEnd/>
            </a:ln>
          </p:spPr>
          <p:txBody>
            <a:bodyPr anchor="ctr">
              <a:spAutoFit/>
            </a:bodyPr>
            <a:lstStyle/>
            <a:p>
              <a:endParaRPr lang="en-US"/>
            </a:p>
          </p:txBody>
        </p:sp>
        <p:sp>
          <p:nvSpPr>
            <p:cNvPr id="18489" name="Oval 63"/>
            <p:cNvSpPr>
              <a:spLocks noChangeArrowheads="1"/>
            </p:cNvSpPr>
            <p:nvPr/>
          </p:nvSpPr>
          <p:spPr bwMode="auto">
            <a:xfrm>
              <a:off x="1291" y="2916"/>
              <a:ext cx="50" cy="50"/>
            </a:xfrm>
            <a:prstGeom prst="ellipse">
              <a:avLst/>
            </a:prstGeom>
            <a:solidFill>
              <a:schemeClr val="accent2"/>
            </a:solidFill>
            <a:ln w="9525">
              <a:noFill/>
              <a:round/>
              <a:headEnd/>
              <a:tailEnd/>
            </a:ln>
          </p:spPr>
          <p:txBody>
            <a:bodyPr anchor="ctr">
              <a:spAutoFit/>
            </a:bodyPr>
            <a:lstStyle/>
            <a:p>
              <a:endParaRPr lang="en-US"/>
            </a:p>
          </p:txBody>
        </p:sp>
        <p:sp>
          <p:nvSpPr>
            <p:cNvPr id="18490" name="Oval 64"/>
            <p:cNvSpPr>
              <a:spLocks noChangeArrowheads="1"/>
            </p:cNvSpPr>
            <p:nvPr/>
          </p:nvSpPr>
          <p:spPr bwMode="auto">
            <a:xfrm>
              <a:off x="1139" y="2960"/>
              <a:ext cx="50" cy="50"/>
            </a:xfrm>
            <a:prstGeom prst="ellipse">
              <a:avLst/>
            </a:prstGeom>
            <a:solidFill>
              <a:schemeClr val="accent2"/>
            </a:solidFill>
            <a:ln w="9525">
              <a:noFill/>
              <a:round/>
              <a:headEnd/>
              <a:tailEnd/>
            </a:ln>
          </p:spPr>
          <p:txBody>
            <a:bodyPr anchor="ctr">
              <a:spAutoFit/>
            </a:bodyPr>
            <a:lstStyle/>
            <a:p>
              <a:endParaRPr lang="en-US"/>
            </a:p>
          </p:txBody>
        </p:sp>
        <p:sp>
          <p:nvSpPr>
            <p:cNvPr id="18491" name="Oval 65"/>
            <p:cNvSpPr>
              <a:spLocks noChangeArrowheads="1"/>
            </p:cNvSpPr>
            <p:nvPr/>
          </p:nvSpPr>
          <p:spPr bwMode="auto">
            <a:xfrm>
              <a:off x="1367" y="2848"/>
              <a:ext cx="50" cy="50"/>
            </a:xfrm>
            <a:prstGeom prst="ellipse">
              <a:avLst/>
            </a:prstGeom>
            <a:solidFill>
              <a:schemeClr val="accent2"/>
            </a:solidFill>
            <a:ln w="9525">
              <a:noFill/>
              <a:round/>
              <a:headEnd/>
              <a:tailEnd/>
            </a:ln>
          </p:spPr>
          <p:txBody>
            <a:bodyPr anchor="ctr">
              <a:spAutoFit/>
            </a:bodyPr>
            <a:lstStyle/>
            <a:p>
              <a:endParaRPr lang="en-US"/>
            </a:p>
          </p:txBody>
        </p:sp>
        <p:sp>
          <p:nvSpPr>
            <p:cNvPr id="18492" name="Oval 66"/>
            <p:cNvSpPr>
              <a:spLocks noChangeArrowheads="1"/>
            </p:cNvSpPr>
            <p:nvPr/>
          </p:nvSpPr>
          <p:spPr bwMode="auto">
            <a:xfrm>
              <a:off x="1695" y="2596"/>
              <a:ext cx="50" cy="50"/>
            </a:xfrm>
            <a:prstGeom prst="ellipse">
              <a:avLst/>
            </a:prstGeom>
            <a:solidFill>
              <a:schemeClr val="accent2"/>
            </a:solidFill>
            <a:ln w="9525">
              <a:noFill/>
              <a:round/>
              <a:headEnd/>
              <a:tailEnd/>
            </a:ln>
          </p:spPr>
          <p:txBody>
            <a:bodyPr anchor="ctr">
              <a:spAutoFit/>
            </a:bodyPr>
            <a:lstStyle/>
            <a:p>
              <a:endParaRPr lang="en-US"/>
            </a:p>
          </p:txBody>
        </p:sp>
        <p:sp>
          <p:nvSpPr>
            <p:cNvPr id="18493" name="Oval 67"/>
            <p:cNvSpPr>
              <a:spLocks noChangeArrowheads="1"/>
            </p:cNvSpPr>
            <p:nvPr/>
          </p:nvSpPr>
          <p:spPr bwMode="auto">
            <a:xfrm>
              <a:off x="1771" y="3584"/>
              <a:ext cx="50" cy="50"/>
            </a:xfrm>
            <a:prstGeom prst="ellipse">
              <a:avLst/>
            </a:prstGeom>
            <a:solidFill>
              <a:schemeClr val="accent2"/>
            </a:solidFill>
            <a:ln w="9525">
              <a:noFill/>
              <a:round/>
              <a:headEnd/>
              <a:tailEnd/>
            </a:ln>
          </p:spPr>
          <p:txBody>
            <a:bodyPr anchor="ctr">
              <a:spAutoFit/>
            </a:bodyPr>
            <a:lstStyle/>
            <a:p>
              <a:endParaRPr lang="en-US"/>
            </a:p>
          </p:txBody>
        </p:sp>
        <p:sp>
          <p:nvSpPr>
            <p:cNvPr id="18494" name="Oval 68"/>
            <p:cNvSpPr>
              <a:spLocks noChangeArrowheads="1"/>
            </p:cNvSpPr>
            <p:nvPr/>
          </p:nvSpPr>
          <p:spPr bwMode="auto">
            <a:xfrm>
              <a:off x="1651" y="3604"/>
              <a:ext cx="50" cy="50"/>
            </a:xfrm>
            <a:prstGeom prst="ellipse">
              <a:avLst/>
            </a:prstGeom>
            <a:solidFill>
              <a:schemeClr val="accent2"/>
            </a:solidFill>
            <a:ln w="9525">
              <a:noFill/>
              <a:round/>
              <a:headEnd/>
              <a:tailEnd/>
            </a:ln>
          </p:spPr>
          <p:txBody>
            <a:bodyPr anchor="ctr">
              <a:spAutoFit/>
            </a:bodyPr>
            <a:lstStyle/>
            <a:p>
              <a:endParaRPr lang="en-US"/>
            </a:p>
          </p:txBody>
        </p:sp>
        <p:sp>
          <p:nvSpPr>
            <p:cNvPr id="18495" name="Oval 69"/>
            <p:cNvSpPr>
              <a:spLocks noChangeArrowheads="1"/>
            </p:cNvSpPr>
            <p:nvPr/>
          </p:nvSpPr>
          <p:spPr bwMode="auto">
            <a:xfrm>
              <a:off x="1847" y="3060"/>
              <a:ext cx="50" cy="50"/>
            </a:xfrm>
            <a:prstGeom prst="ellipse">
              <a:avLst/>
            </a:prstGeom>
            <a:solidFill>
              <a:schemeClr val="accent2"/>
            </a:solidFill>
            <a:ln w="9525">
              <a:noFill/>
              <a:round/>
              <a:headEnd/>
              <a:tailEnd/>
            </a:ln>
          </p:spPr>
          <p:txBody>
            <a:bodyPr anchor="ctr">
              <a:spAutoFit/>
            </a:bodyPr>
            <a:lstStyle/>
            <a:p>
              <a:endParaRPr lang="en-US"/>
            </a:p>
          </p:txBody>
        </p:sp>
        <p:sp>
          <p:nvSpPr>
            <p:cNvPr id="18496" name="Oval 70"/>
            <p:cNvSpPr>
              <a:spLocks noChangeArrowheads="1"/>
            </p:cNvSpPr>
            <p:nvPr/>
          </p:nvSpPr>
          <p:spPr bwMode="auto">
            <a:xfrm>
              <a:off x="1891" y="3076"/>
              <a:ext cx="50" cy="50"/>
            </a:xfrm>
            <a:prstGeom prst="ellipse">
              <a:avLst/>
            </a:prstGeom>
            <a:solidFill>
              <a:schemeClr val="accent2"/>
            </a:solidFill>
            <a:ln w="9525">
              <a:noFill/>
              <a:round/>
              <a:headEnd/>
              <a:tailEnd/>
            </a:ln>
          </p:spPr>
          <p:txBody>
            <a:bodyPr anchor="ctr">
              <a:spAutoFit/>
            </a:bodyPr>
            <a:lstStyle/>
            <a:p>
              <a:endParaRPr lang="en-US"/>
            </a:p>
          </p:txBody>
        </p:sp>
        <p:sp>
          <p:nvSpPr>
            <p:cNvPr id="18497" name="Oval 71"/>
            <p:cNvSpPr>
              <a:spLocks noChangeArrowheads="1"/>
            </p:cNvSpPr>
            <p:nvPr/>
          </p:nvSpPr>
          <p:spPr bwMode="auto">
            <a:xfrm>
              <a:off x="1503" y="3392"/>
              <a:ext cx="50" cy="50"/>
            </a:xfrm>
            <a:prstGeom prst="ellipse">
              <a:avLst/>
            </a:prstGeom>
            <a:solidFill>
              <a:schemeClr val="accent2"/>
            </a:solidFill>
            <a:ln w="9525">
              <a:noFill/>
              <a:round/>
              <a:headEnd/>
              <a:tailEnd/>
            </a:ln>
          </p:spPr>
          <p:txBody>
            <a:bodyPr anchor="ctr">
              <a:spAutoFit/>
            </a:bodyPr>
            <a:lstStyle/>
            <a:p>
              <a:endParaRPr lang="en-US"/>
            </a:p>
          </p:txBody>
        </p:sp>
        <p:sp>
          <p:nvSpPr>
            <p:cNvPr id="18498" name="Oval 72"/>
            <p:cNvSpPr>
              <a:spLocks noChangeArrowheads="1"/>
            </p:cNvSpPr>
            <p:nvPr/>
          </p:nvSpPr>
          <p:spPr bwMode="auto">
            <a:xfrm>
              <a:off x="1519" y="3284"/>
              <a:ext cx="50" cy="50"/>
            </a:xfrm>
            <a:prstGeom prst="ellipse">
              <a:avLst/>
            </a:prstGeom>
            <a:solidFill>
              <a:schemeClr val="accent2"/>
            </a:solidFill>
            <a:ln w="9525">
              <a:noFill/>
              <a:round/>
              <a:headEnd/>
              <a:tailEnd/>
            </a:ln>
          </p:spPr>
          <p:txBody>
            <a:bodyPr anchor="ctr">
              <a:spAutoFit/>
            </a:bodyPr>
            <a:lstStyle/>
            <a:p>
              <a:endParaRPr lang="en-US"/>
            </a:p>
          </p:txBody>
        </p:sp>
      </p:grpSp>
      <p:sp>
        <p:nvSpPr>
          <p:cNvPr id="18440" name="Rectangle 73"/>
          <p:cNvSpPr>
            <a:spLocks noChangeArrowheads="1"/>
          </p:cNvSpPr>
          <p:nvPr/>
        </p:nvSpPr>
        <p:spPr bwMode="auto">
          <a:xfrm>
            <a:off x="4470400" y="1320800"/>
            <a:ext cx="254000" cy="4991100"/>
          </a:xfrm>
          <a:prstGeom prst="rect">
            <a:avLst/>
          </a:prstGeom>
          <a:solidFill>
            <a:schemeClr val="bg1"/>
          </a:solidFill>
          <a:ln w="28575">
            <a:solidFill>
              <a:schemeClr val="bg2"/>
            </a:solidFill>
            <a:miter lim="800000"/>
            <a:headEnd/>
            <a:tailEnd/>
          </a:ln>
        </p:spPr>
        <p:txBody>
          <a:bodyPr anchor="ctr">
            <a:spAutoFit/>
          </a:bodyPr>
          <a:lstStyle/>
          <a:p>
            <a:endParaRPr lang="en-US"/>
          </a:p>
        </p:txBody>
      </p:sp>
      <p:sp>
        <p:nvSpPr>
          <p:cNvPr id="18441" name="Rectangle 74"/>
          <p:cNvSpPr>
            <a:spLocks noChangeArrowheads="1"/>
          </p:cNvSpPr>
          <p:nvPr/>
        </p:nvSpPr>
        <p:spPr bwMode="auto">
          <a:xfrm>
            <a:off x="457200" y="3670300"/>
            <a:ext cx="8204200" cy="279400"/>
          </a:xfrm>
          <a:prstGeom prst="rect">
            <a:avLst/>
          </a:prstGeom>
          <a:solidFill>
            <a:schemeClr val="bg1"/>
          </a:solidFill>
          <a:ln w="28575">
            <a:solidFill>
              <a:schemeClr val="bg2"/>
            </a:solidFill>
            <a:miter lim="800000"/>
            <a:headEnd/>
            <a:tailEnd/>
          </a:ln>
        </p:spPr>
        <p:txBody>
          <a:bodyPr anchor="ctr">
            <a:spAutoFit/>
          </a:bodyPr>
          <a:lstStyle/>
          <a:p>
            <a:endParaRPr lang="en-US"/>
          </a:p>
        </p:txBody>
      </p:sp>
    </p:spTree>
    <p:extLst>
      <p:ext uri="{BB962C8B-B14F-4D97-AF65-F5344CB8AC3E}">
        <p14:creationId xmlns:p14="http://schemas.microsoft.com/office/powerpoint/2010/main" val="1393068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1447800"/>
            <a:ext cx="7721950" cy="5414720"/>
          </a:xfrm>
          <a:prstGeom prst="rect">
            <a:avLst/>
          </a:prstGeom>
        </p:spPr>
      </p:pic>
      <p:sp>
        <p:nvSpPr>
          <p:cNvPr id="4" name="TextBox 3"/>
          <p:cNvSpPr txBox="1"/>
          <p:nvPr/>
        </p:nvSpPr>
        <p:spPr>
          <a:xfrm>
            <a:off x="2819400" y="685800"/>
            <a:ext cx="2382383" cy="707886"/>
          </a:xfrm>
          <a:prstGeom prst="rect">
            <a:avLst/>
          </a:prstGeom>
          <a:noFill/>
        </p:spPr>
        <p:txBody>
          <a:bodyPr wrap="none" rtlCol="0">
            <a:spAutoFit/>
          </a:bodyPr>
          <a:lstStyle/>
          <a:p>
            <a:r>
              <a:rPr lang="en-US" sz="4000" dirty="0" smtClean="0"/>
              <a:t>3D objects</a:t>
            </a:r>
            <a:endParaRPr lang="en-US" sz="4000" dirty="0"/>
          </a:p>
        </p:txBody>
      </p:sp>
    </p:spTree>
    <p:extLst>
      <p:ext uri="{BB962C8B-B14F-4D97-AF65-F5344CB8AC3E}">
        <p14:creationId xmlns:p14="http://schemas.microsoft.com/office/powerpoint/2010/main" val="2746955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Alignment becomes an instance of the general structure from motion problem</a:t>
            </a:r>
            <a:endParaRPr lang="en-US" sz="3600" b="1" dirty="0"/>
          </a:p>
        </p:txBody>
      </p:sp>
      <p:sp>
        <p:nvSpPr>
          <p:cNvPr id="3" name="Content Placeholder 2"/>
          <p:cNvSpPr>
            <a:spLocks noGrp="1"/>
          </p:cNvSpPr>
          <p:nvPr>
            <p:ph idx="1"/>
          </p:nvPr>
        </p:nvSpPr>
        <p:spPr/>
        <p:txBody>
          <a:bodyPr/>
          <a:lstStyle/>
          <a:p>
            <a:endParaRPr lang="en-US" dirty="0" smtClean="0"/>
          </a:p>
          <a:p>
            <a:r>
              <a:rPr lang="en-US" sz="2800" dirty="0" smtClean="0"/>
              <a:t>Can I match features in the two views such the transformation between the two views is rigid?</a:t>
            </a:r>
            <a:endParaRPr lang="en-US" sz="2800" dirty="0"/>
          </a:p>
        </p:txBody>
      </p:sp>
      <p:grpSp>
        <p:nvGrpSpPr>
          <p:cNvPr id="4" name="Group 21"/>
          <p:cNvGrpSpPr>
            <a:grpSpLocks/>
          </p:cNvGrpSpPr>
          <p:nvPr/>
        </p:nvGrpSpPr>
        <p:grpSpPr bwMode="auto">
          <a:xfrm>
            <a:off x="2235419" y="3705342"/>
            <a:ext cx="4375150" cy="1981200"/>
            <a:chOff x="192" y="2880"/>
            <a:chExt cx="2756" cy="1248"/>
          </a:xfrm>
        </p:grpSpPr>
        <p:grpSp>
          <p:nvGrpSpPr>
            <p:cNvPr id="5" name="Group 22"/>
            <p:cNvGrpSpPr>
              <a:grpSpLocks/>
            </p:cNvGrpSpPr>
            <p:nvPr/>
          </p:nvGrpSpPr>
          <p:grpSpPr bwMode="auto">
            <a:xfrm>
              <a:off x="192" y="2906"/>
              <a:ext cx="2756" cy="1222"/>
              <a:chOff x="1276" y="2666"/>
              <a:chExt cx="3284" cy="1462"/>
            </a:xfrm>
          </p:grpSpPr>
          <p:sp>
            <p:nvSpPr>
              <p:cNvPr id="10" name="Line 23"/>
              <p:cNvSpPr>
                <a:spLocks noChangeShapeType="1"/>
              </p:cNvSpPr>
              <p:nvPr/>
            </p:nvSpPr>
            <p:spPr bwMode="auto">
              <a:xfrm flipV="1">
                <a:off x="2860" y="3434"/>
                <a:ext cx="576" cy="0"/>
              </a:xfrm>
              <a:prstGeom prst="line">
                <a:avLst/>
              </a:prstGeom>
              <a:noFill/>
              <a:ln w="38100">
                <a:solidFill>
                  <a:schemeClr val="tx1"/>
                </a:solidFill>
                <a:round/>
                <a:headEnd/>
                <a:tailEnd type="triangle" w="med" len="med"/>
              </a:ln>
            </p:spPr>
            <p:txBody>
              <a:bodyPr/>
              <a:lstStyle/>
              <a:p>
                <a:endParaRPr lang="en-US"/>
              </a:p>
            </p:txBody>
          </p:sp>
          <p:sp>
            <p:nvSpPr>
              <p:cNvPr id="11" name="AutoShape 24">
                <a:hlinkClick r:id="" action="ppaction://hlinkshowjump?jump=firstslide" highlightClick="1"/>
              </p:cNvPr>
              <p:cNvSpPr>
                <a:spLocks noChangeArrowheads="1"/>
              </p:cNvSpPr>
              <p:nvPr/>
            </p:nvSpPr>
            <p:spPr bwMode="auto">
              <a:xfrm>
                <a:off x="1276" y="2666"/>
                <a:ext cx="1412" cy="1462"/>
              </a:xfrm>
              <a:prstGeom prst="actionButtonHome">
                <a:avLst/>
              </a:prstGeom>
              <a:solidFill>
                <a:schemeClr val="bg2">
                  <a:alpha val="25098"/>
                </a:schemeClr>
              </a:solidFill>
              <a:ln w="9525">
                <a:noFill/>
                <a:miter lim="800000"/>
                <a:headEnd/>
                <a:tailEnd/>
              </a:ln>
            </p:spPr>
            <p:txBody>
              <a:bodyPr wrap="none" anchor="ctr"/>
              <a:lstStyle/>
              <a:p>
                <a:endParaRPr lang="en-US"/>
              </a:p>
            </p:txBody>
          </p:sp>
          <p:sp>
            <p:nvSpPr>
              <p:cNvPr id="12" name="Oval 25"/>
              <p:cNvSpPr>
                <a:spLocks noChangeAspect="1" noChangeArrowheads="1"/>
              </p:cNvSpPr>
              <p:nvPr/>
            </p:nvSpPr>
            <p:spPr bwMode="auto">
              <a:xfrm>
                <a:off x="1941" y="2831"/>
                <a:ext cx="75" cy="75"/>
              </a:xfrm>
              <a:prstGeom prst="ellipse">
                <a:avLst/>
              </a:prstGeom>
              <a:solidFill>
                <a:srgbClr val="FF0000"/>
              </a:solidFill>
              <a:ln w="9525">
                <a:solidFill>
                  <a:schemeClr val="tx1"/>
                </a:solidFill>
                <a:round/>
                <a:headEnd/>
                <a:tailEnd/>
              </a:ln>
            </p:spPr>
            <p:txBody>
              <a:bodyPr wrap="none" anchor="ctr"/>
              <a:lstStyle/>
              <a:p>
                <a:endParaRPr lang="en-US"/>
              </a:p>
            </p:txBody>
          </p:sp>
          <p:sp>
            <p:nvSpPr>
              <p:cNvPr id="13" name="Oval 26"/>
              <p:cNvSpPr>
                <a:spLocks noChangeAspect="1" noChangeArrowheads="1"/>
              </p:cNvSpPr>
              <p:nvPr/>
            </p:nvSpPr>
            <p:spPr bwMode="auto">
              <a:xfrm>
                <a:off x="2325" y="3866"/>
                <a:ext cx="75" cy="7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4" name="Oval 27"/>
              <p:cNvSpPr>
                <a:spLocks noChangeAspect="1" noChangeArrowheads="1"/>
              </p:cNvSpPr>
              <p:nvPr/>
            </p:nvSpPr>
            <p:spPr bwMode="auto">
              <a:xfrm>
                <a:off x="1872" y="3621"/>
                <a:ext cx="75" cy="75"/>
              </a:xfrm>
              <a:prstGeom prst="ellipse">
                <a:avLst/>
              </a:prstGeom>
              <a:solidFill>
                <a:srgbClr val="00FF00"/>
              </a:solidFill>
              <a:ln w="9525">
                <a:solidFill>
                  <a:schemeClr val="tx1"/>
                </a:solidFill>
                <a:round/>
                <a:headEnd/>
                <a:tailEnd/>
              </a:ln>
            </p:spPr>
            <p:txBody>
              <a:bodyPr wrap="none" anchor="ctr"/>
              <a:lstStyle/>
              <a:p>
                <a:endParaRPr lang="en-US"/>
              </a:p>
            </p:txBody>
          </p:sp>
          <p:sp>
            <p:nvSpPr>
              <p:cNvPr id="15" name="Oval 28"/>
              <p:cNvSpPr>
                <a:spLocks noChangeAspect="1" noChangeArrowheads="1"/>
              </p:cNvSpPr>
              <p:nvPr/>
            </p:nvSpPr>
            <p:spPr bwMode="auto">
              <a:xfrm>
                <a:off x="1413" y="3360"/>
                <a:ext cx="75" cy="75"/>
              </a:xfrm>
              <a:prstGeom prst="ellipse">
                <a:avLst/>
              </a:prstGeom>
              <a:solidFill>
                <a:srgbClr val="FF00FF"/>
              </a:solidFill>
              <a:ln w="9525">
                <a:solidFill>
                  <a:schemeClr val="tx1"/>
                </a:solidFill>
                <a:round/>
                <a:headEnd/>
                <a:tailEnd/>
              </a:ln>
            </p:spPr>
            <p:txBody>
              <a:bodyPr wrap="none" anchor="ctr"/>
              <a:lstStyle/>
              <a:p>
                <a:endParaRPr lang="en-US"/>
              </a:p>
            </p:txBody>
          </p:sp>
          <p:sp>
            <p:nvSpPr>
              <p:cNvPr id="16" name="Oval 29"/>
              <p:cNvSpPr>
                <a:spLocks noChangeAspect="1" noChangeArrowheads="1"/>
              </p:cNvSpPr>
              <p:nvPr/>
            </p:nvSpPr>
            <p:spPr bwMode="auto">
              <a:xfrm>
                <a:off x="2256" y="3168"/>
                <a:ext cx="75" cy="75"/>
              </a:xfrm>
              <a:prstGeom prst="ellipse">
                <a:avLst/>
              </a:prstGeom>
              <a:solidFill>
                <a:srgbClr val="FFFF00"/>
              </a:solidFill>
              <a:ln w="9525">
                <a:solidFill>
                  <a:schemeClr val="tx1"/>
                </a:solidFill>
                <a:round/>
                <a:headEnd/>
                <a:tailEnd/>
              </a:ln>
            </p:spPr>
            <p:txBody>
              <a:bodyPr wrap="none" anchor="ctr"/>
              <a:lstStyle/>
              <a:p>
                <a:endParaRPr lang="en-US"/>
              </a:p>
            </p:txBody>
          </p:sp>
          <p:sp>
            <p:nvSpPr>
              <p:cNvPr id="17" name="AutoShape 30">
                <a:hlinkClick r:id="" action="ppaction://hlinkshowjump?jump=firstslide" highlightClick="1"/>
              </p:cNvPr>
              <p:cNvSpPr>
                <a:spLocks noChangeArrowheads="1"/>
              </p:cNvSpPr>
              <p:nvPr/>
            </p:nvSpPr>
            <p:spPr bwMode="auto">
              <a:xfrm rot="1247942">
                <a:off x="3628" y="2954"/>
                <a:ext cx="932" cy="1126"/>
              </a:xfrm>
              <a:prstGeom prst="actionButtonHome">
                <a:avLst/>
              </a:prstGeom>
              <a:solidFill>
                <a:schemeClr val="bg2">
                  <a:alpha val="25098"/>
                </a:schemeClr>
              </a:solidFill>
              <a:ln w="9525">
                <a:noFill/>
                <a:miter lim="800000"/>
                <a:headEnd/>
                <a:tailEnd/>
              </a:ln>
            </p:spPr>
            <p:txBody>
              <a:bodyPr wrap="none" anchor="ctr"/>
              <a:lstStyle/>
              <a:p>
                <a:endParaRPr lang="en-US"/>
              </a:p>
            </p:txBody>
          </p:sp>
          <p:sp>
            <p:nvSpPr>
              <p:cNvPr id="18" name="Oval 31"/>
              <p:cNvSpPr>
                <a:spLocks noChangeAspect="1" noChangeArrowheads="1"/>
              </p:cNvSpPr>
              <p:nvPr/>
            </p:nvSpPr>
            <p:spPr bwMode="auto">
              <a:xfrm>
                <a:off x="4176" y="3168"/>
                <a:ext cx="75" cy="75"/>
              </a:xfrm>
              <a:prstGeom prst="ellipse">
                <a:avLst/>
              </a:prstGeom>
              <a:solidFill>
                <a:srgbClr val="FF0000"/>
              </a:solidFill>
              <a:ln w="9525">
                <a:solidFill>
                  <a:schemeClr val="tx1"/>
                </a:solidFill>
                <a:round/>
                <a:headEnd/>
                <a:tailEnd/>
              </a:ln>
            </p:spPr>
            <p:txBody>
              <a:bodyPr wrap="none" anchor="ctr"/>
              <a:lstStyle/>
              <a:p>
                <a:endParaRPr lang="en-US"/>
              </a:p>
            </p:txBody>
          </p:sp>
          <p:sp>
            <p:nvSpPr>
              <p:cNvPr id="19" name="Oval 32"/>
              <p:cNvSpPr>
                <a:spLocks noChangeAspect="1" noChangeArrowheads="1"/>
              </p:cNvSpPr>
              <p:nvPr/>
            </p:nvSpPr>
            <p:spPr bwMode="auto">
              <a:xfrm>
                <a:off x="4176" y="3887"/>
                <a:ext cx="75" cy="7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0" name="Oval 33"/>
              <p:cNvSpPr>
                <a:spLocks noChangeAspect="1" noChangeArrowheads="1"/>
              </p:cNvSpPr>
              <p:nvPr/>
            </p:nvSpPr>
            <p:spPr bwMode="auto">
              <a:xfrm>
                <a:off x="3936" y="3621"/>
                <a:ext cx="75" cy="75"/>
              </a:xfrm>
              <a:prstGeom prst="ellipse">
                <a:avLst/>
              </a:prstGeom>
              <a:solidFill>
                <a:srgbClr val="00FF00"/>
              </a:solidFill>
              <a:ln w="9525">
                <a:solidFill>
                  <a:schemeClr val="tx1"/>
                </a:solidFill>
                <a:round/>
                <a:headEnd/>
                <a:tailEnd/>
              </a:ln>
            </p:spPr>
            <p:txBody>
              <a:bodyPr wrap="none" anchor="ctr"/>
              <a:lstStyle/>
              <a:p>
                <a:endParaRPr lang="en-US"/>
              </a:p>
            </p:txBody>
          </p:sp>
          <p:sp>
            <p:nvSpPr>
              <p:cNvPr id="21" name="Oval 34"/>
              <p:cNvSpPr>
                <a:spLocks noChangeAspect="1" noChangeArrowheads="1"/>
              </p:cNvSpPr>
              <p:nvPr/>
            </p:nvSpPr>
            <p:spPr bwMode="auto">
              <a:xfrm>
                <a:off x="3744" y="3360"/>
                <a:ext cx="75" cy="75"/>
              </a:xfrm>
              <a:prstGeom prst="ellipse">
                <a:avLst/>
              </a:prstGeom>
              <a:solidFill>
                <a:srgbClr val="FF00FF"/>
              </a:solidFill>
              <a:ln w="9525">
                <a:solidFill>
                  <a:schemeClr val="tx1"/>
                </a:solidFill>
                <a:round/>
                <a:headEnd/>
                <a:tailEnd/>
              </a:ln>
            </p:spPr>
            <p:txBody>
              <a:bodyPr wrap="none" anchor="ctr"/>
              <a:lstStyle/>
              <a:p>
                <a:endParaRPr lang="en-US"/>
              </a:p>
            </p:txBody>
          </p:sp>
          <p:sp>
            <p:nvSpPr>
              <p:cNvPr id="22" name="Oval 35"/>
              <p:cNvSpPr>
                <a:spLocks noChangeAspect="1" noChangeArrowheads="1"/>
              </p:cNvSpPr>
              <p:nvPr/>
            </p:nvSpPr>
            <p:spPr bwMode="auto">
              <a:xfrm>
                <a:off x="4293" y="3408"/>
                <a:ext cx="75" cy="75"/>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6" name="Text Box 36"/>
            <p:cNvSpPr txBox="1">
              <a:spLocks noChangeArrowheads="1"/>
            </p:cNvSpPr>
            <p:nvPr/>
          </p:nvSpPr>
          <p:spPr bwMode="auto">
            <a:xfrm>
              <a:off x="1649" y="3216"/>
              <a:ext cx="223" cy="288"/>
            </a:xfrm>
            <a:prstGeom prst="rect">
              <a:avLst/>
            </a:prstGeom>
            <a:noFill/>
            <a:ln w="9525">
              <a:noFill/>
              <a:miter lim="800000"/>
              <a:headEnd/>
              <a:tailEnd/>
            </a:ln>
          </p:spPr>
          <p:txBody>
            <a:bodyPr wrap="none">
              <a:spAutoFit/>
            </a:bodyPr>
            <a:lstStyle/>
            <a:p>
              <a:pPr eaLnBrk="0" hangingPunct="0"/>
              <a:r>
                <a:rPr lang="en-US" sz="2400" i="1">
                  <a:latin typeface="Times New Roman" pitchFamily="18" charset="0"/>
                </a:rPr>
                <a:t>T</a:t>
              </a:r>
            </a:p>
          </p:txBody>
        </p:sp>
        <p:sp>
          <p:nvSpPr>
            <p:cNvPr id="7" name="Text Box 37"/>
            <p:cNvSpPr txBox="1">
              <a:spLocks noChangeArrowheads="1"/>
            </p:cNvSpPr>
            <p:nvPr/>
          </p:nvSpPr>
          <p:spPr bwMode="auto">
            <a:xfrm>
              <a:off x="480" y="2880"/>
              <a:ext cx="237" cy="288"/>
            </a:xfrm>
            <a:prstGeom prst="rect">
              <a:avLst/>
            </a:prstGeom>
            <a:noFill/>
            <a:ln w="9525">
              <a:noFill/>
              <a:miter lim="800000"/>
              <a:headEnd/>
              <a:tailEnd/>
            </a:ln>
          </p:spPr>
          <p:txBody>
            <a:bodyPr wrap="none">
              <a:spAutoFit/>
            </a:bodyPr>
            <a:lstStyle/>
            <a:p>
              <a:pPr eaLnBrk="0" hangingPunct="0"/>
              <a:r>
                <a:rPr lang="en-US" sz="2400" i="1">
                  <a:latin typeface="Times New Roman" pitchFamily="18" charset="0"/>
                </a:rPr>
                <a:t>x</a:t>
              </a:r>
              <a:r>
                <a:rPr lang="en-US" sz="2400" i="1" baseline="-25000">
                  <a:latin typeface="Times New Roman" pitchFamily="18" charset="0"/>
                </a:rPr>
                <a:t>i</a:t>
              </a:r>
            </a:p>
          </p:txBody>
        </p:sp>
        <p:sp>
          <p:nvSpPr>
            <p:cNvPr id="8" name="Text Box 38"/>
            <p:cNvSpPr txBox="1">
              <a:spLocks noChangeArrowheads="1"/>
            </p:cNvSpPr>
            <p:nvPr/>
          </p:nvSpPr>
          <p:spPr bwMode="auto">
            <a:xfrm>
              <a:off x="2448" y="3072"/>
              <a:ext cx="237" cy="288"/>
            </a:xfrm>
            <a:prstGeom prst="rect">
              <a:avLst/>
            </a:prstGeom>
            <a:noFill/>
            <a:ln w="9525">
              <a:noFill/>
              <a:miter lim="800000"/>
              <a:headEnd/>
              <a:tailEnd/>
            </a:ln>
          </p:spPr>
          <p:txBody>
            <a:bodyPr wrap="none">
              <a:spAutoFit/>
            </a:bodyPr>
            <a:lstStyle/>
            <a:p>
              <a:pPr eaLnBrk="0" hangingPunct="0"/>
              <a:r>
                <a:rPr lang="en-US" sz="2400" i="1" dirty="0">
                  <a:latin typeface="Times New Roman" pitchFamily="18" charset="0"/>
                </a:rPr>
                <a:t>x</a:t>
              </a:r>
              <a:r>
                <a:rPr lang="en-US" sz="2400" i="1" baseline="-25000" dirty="0">
                  <a:latin typeface="Times New Roman" pitchFamily="18" charset="0"/>
                </a:rPr>
                <a:t>i</a:t>
              </a:r>
            </a:p>
          </p:txBody>
        </p:sp>
        <p:sp>
          <p:nvSpPr>
            <p:cNvPr id="9" name="Text Box 39"/>
            <p:cNvSpPr txBox="1">
              <a:spLocks noChangeArrowheads="1"/>
            </p:cNvSpPr>
            <p:nvPr/>
          </p:nvSpPr>
          <p:spPr bwMode="auto">
            <a:xfrm>
              <a:off x="2532" y="3081"/>
              <a:ext cx="156" cy="231"/>
            </a:xfrm>
            <a:prstGeom prst="rect">
              <a:avLst/>
            </a:prstGeom>
            <a:noFill/>
            <a:ln w="9525">
              <a:noFill/>
              <a:miter lim="800000"/>
              <a:headEnd/>
              <a:tailEnd/>
            </a:ln>
          </p:spPr>
          <p:txBody>
            <a:bodyPr wrap="none">
              <a:spAutoFit/>
            </a:bodyPr>
            <a:lstStyle/>
            <a:p>
              <a:pPr eaLnBrk="0" hangingPunct="0"/>
              <a:r>
                <a:rPr lang="en-US" b="1" i="1">
                  <a:latin typeface="Times New Roman" pitchFamily="18" charset="0"/>
                  <a:cs typeface="Times New Roman" pitchFamily="18" charset="0"/>
                </a:rPr>
                <a:t>'</a:t>
              </a:r>
            </a:p>
          </p:txBody>
        </p:sp>
      </p:grpSp>
      <p:sp>
        <p:nvSpPr>
          <p:cNvPr id="23" name="TextBox 22"/>
          <p:cNvSpPr txBox="1"/>
          <p:nvPr/>
        </p:nvSpPr>
        <p:spPr>
          <a:xfrm>
            <a:off x="3001442" y="3336010"/>
            <a:ext cx="1608582" cy="369332"/>
          </a:xfrm>
          <a:prstGeom prst="rect">
            <a:avLst/>
          </a:prstGeom>
          <a:noFill/>
        </p:spPr>
        <p:txBody>
          <a:bodyPr wrap="none" rtlCol="0">
            <a:spAutoFit/>
          </a:bodyPr>
          <a:lstStyle/>
          <a:p>
            <a:r>
              <a:rPr lang="en-US" dirty="0" smtClean="0"/>
              <a:t>View 1 (model)</a:t>
            </a:r>
            <a:endParaRPr lang="en-US" dirty="0"/>
          </a:p>
        </p:txBody>
      </p:sp>
      <p:sp>
        <p:nvSpPr>
          <p:cNvPr id="24" name="TextBox 23"/>
          <p:cNvSpPr txBox="1"/>
          <p:nvPr/>
        </p:nvSpPr>
        <p:spPr>
          <a:xfrm>
            <a:off x="6304815" y="3978726"/>
            <a:ext cx="1582613" cy="369332"/>
          </a:xfrm>
          <a:prstGeom prst="rect">
            <a:avLst/>
          </a:prstGeom>
          <a:noFill/>
        </p:spPr>
        <p:txBody>
          <a:bodyPr wrap="none" rtlCol="0">
            <a:spAutoFit/>
          </a:bodyPr>
          <a:lstStyle/>
          <a:p>
            <a:r>
              <a:rPr lang="en-US" dirty="0" smtClean="0"/>
              <a:t>View 2 (image)</a:t>
            </a:r>
            <a:endParaRPr lang="en-US" dirty="0"/>
          </a:p>
        </p:txBody>
      </p:sp>
    </p:spTree>
    <p:extLst>
      <p:ext uri="{BB962C8B-B14F-4D97-AF65-F5344CB8AC3E}">
        <p14:creationId xmlns:p14="http://schemas.microsoft.com/office/powerpoint/2010/main" val="3452091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08463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61925" y="3124200"/>
            <a:ext cx="8740775" cy="2574925"/>
            <a:chOff x="102" y="2122"/>
            <a:chExt cx="5506" cy="1622"/>
          </a:xfrm>
        </p:grpSpPr>
        <p:pic>
          <p:nvPicPr>
            <p:cNvPr id="20502" name="Picture 4" descr="invarsystem"/>
            <p:cNvPicPr>
              <a:picLocks noChangeAspect="1" noChangeArrowheads="1"/>
            </p:cNvPicPr>
            <p:nvPr/>
          </p:nvPicPr>
          <p:blipFill>
            <a:blip r:embed="rId3" cstate="print"/>
            <a:srcRect l="25383" t="53334" r="25821" b="1427"/>
            <a:stretch>
              <a:fillRect/>
            </a:stretch>
          </p:blipFill>
          <p:spPr bwMode="auto">
            <a:xfrm>
              <a:off x="3824" y="2459"/>
              <a:ext cx="1784" cy="1277"/>
            </a:xfrm>
            <a:prstGeom prst="rect">
              <a:avLst/>
            </a:prstGeom>
            <a:noFill/>
            <a:ln w="9525">
              <a:noFill/>
              <a:miter lim="800000"/>
              <a:headEnd/>
              <a:tailEnd/>
            </a:ln>
          </p:spPr>
        </p:pic>
        <p:sp>
          <p:nvSpPr>
            <p:cNvPr id="20503" name="Text Box 5"/>
            <p:cNvSpPr txBox="1">
              <a:spLocks noChangeArrowheads="1"/>
            </p:cNvSpPr>
            <p:nvPr/>
          </p:nvSpPr>
          <p:spPr bwMode="auto">
            <a:xfrm>
              <a:off x="102" y="2122"/>
              <a:ext cx="4099" cy="327"/>
            </a:xfrm>
            <a:prstGeom prst="rect">
              <a:avLst/>
            </a:prstGeom>
            <a:noFill/>
            <a:ln w="9525">
              <a:noFill/>
              <a:miter lim="800000"/>
              <a:headEnd/>
              <a:tailEnd/>
            </a:ln>
          </p:spPr>
          <p:txBody>
            <a:bodyPr wrap="none">
              <a:spAutoFit/>
            </a:bodyPr>
            <a:lstStyle/>
            <a:p>
              <a:pPr eaLnBrk="0" hangingPunct="0"/>
              <a:r>
                <a:rPr lang="en-US" sz="2800">
                  <a:latin typeface="Times New Roman" pitchFamily="18" charset="0"/>
                </a:rPr>
                <a:t>Projective invariants (Rothwell et al., 1992):</a:t>
              </a:r>
            </a:p>
          </p:txBody>
        </p:sp>
        <p:pic>
          <p:nvPicPr>
            <p:cNvPr id="20504" name="Picture 6" descr="invarsystem"/>
            <p:cNvPicPr>
              <a:picLocks noChangeAspect="1" noChangeArrowheads="1"/>
            </p:cNvPicPr>
            <p:nvPr/>
          </p:nvPicPr>
          <p:blipFill>
            <a:blip r:embed="rId3" cstate="print"/>
            <a:srcRect l="-218" r="438" b="54189"/>
            <a:stretch>
              <a:fillRect/>
            </a:stretch>
          </p:blipFill>
          <p:spPr bwMode="auto">
            <a:xfrm>
              <a:off x="148" y="2459"/>
              <a:ext cx="3648" cy="1285"/>
            </a:xfrm>
            <a:prstGeom prst="rect">
              <a:avLst/>
            </a:prstGeom>
            <a:noFill/>
            <a:ln w="9525">
              <a:noFill/>
              <a:miter lim="800000"/>
              <a:headEnd/>
              <a:tailEnd/>
            </a:ln>
          </p:spPr>
        </p:pic>
        <p:sp>
          <p:nvSpPr>
            <p:cNvPr id="20505" name="Line 7"/>
            <p:cNvSpPr>
              <a:spLocks noChangeShapeType="1"/>
            </p:cNvSpPr>
            <p:nvPr/>
          </p:nvSpPr>
          <p:spPr bwMode="auto">
            <a:xfrm flipH="1">
              <a:off x="4180" y="2584"/>
              <a:ext cx="72" cy="504"/>
            </a:xfrm>
            <a:prstGeom prst="line">
              <a:avLst/>
            </a:prstGeom>
            <a:noFill/>
            <a:ln w="28575">
              <a:solidFill>
                <a:schemeClr val="hlink"/>
              </a:solidFill>
              <a:round/>
              <a:headEnd/>
              <a:tailEnd/>
            </a:ln>
          </p:spPr>
          <p:txBody>
            <a:bodyPr wrap="none">
              <a:spAutoFit/>
            </a:bodyPr>
            <a:lstStyle/>
            <a:p>
              <a:endParaRPr lang="en-US"/>
            </a:p>
          </p:txBody>
        </p:sp>
        <p:sp>
          <p:nvSpPr>
            <p:cNvPr id="20506" name="Line 8"/>
            <p:cNvSpPr>
              <a:spLocks noChangeShapeType="1"/>
            </p:cNvSpPr>
            <p:nvPr/>
          </p:nvSpPr>
          <p:spPr bwMode="auto">
            <a:xfrm flipV="1">
              <a:off x="4180" y="3068"/>
              <a:ext cx="196" cy="24"/>
            </a:xfrm>
            <a:prstGeom prst="line">
              <a:avLst/>
            </a:prstGeom>
            <a:noFill/>
            <a:ln w="28575">
              <a:solidFill>
                <a:schemeClr val="hlink"/>
              </a:solidFill>
              <a:round/>
              <a:headEnd/>
              <a:tailEnd/>
            </a:ln>
          </p:spPr>
          <p:txBody>
            <a:bodyPr wrap="none">
              <a:spAutoFit/>
            </a:bodyPr>
            <a:lstStyle/>
            <a:p>
              <a:endParaRPr lang="en-US"/>
            </a:p>
          </p:txBody>
        </p:sp>
        <p:sp>
          <p:nvSpPr>
            <p:cNvPr id="20507" name="Line 9"/>
            <p:cNvSpPr>
              <a:spLocks noChangeShapeType="1"/>
            </p:cNvSpPr>
            <p:nvPr/>
          </p:nvSpPr>
          <p:spPr bwMode="auto">
            <a:xfrm flipV="1">
              <a:off x="4380" y="2956"/>
              <a:ext cx="4" cy="112"/>
            </a:xfrm>
            <a:prstGeom prst="line">
              <a:avLst/>
            </a:prstGeom>
            <a:noFill/>
            <a:ln w="28575">
              <a:solidFill>
                <a:schemeClr val="hlink"/>
              </a:solidFill>
              <a:round/>
              <a:headEnd/>
              <a:tailEnd/>
            </a:ln>
          </p:spPr>
          <p:txBody>
            <a:bodyPr wrap="none">
              <a:spAutoFit/>
            </a:bodyPr>
            <a:lstStyle/>
            <a:p>
              <a:endParaRPr lang="en-US"/>
            </a:p>
          </p:txBody>
        </p:sp>
        <p:sp>
          <p:nvSpPr>
            <p:cNvPr id="20508" name="Line 10"/>
            <p:cNvSpPr>
              <a:spLocks noChangeShapeType="1"/>
            </p:cNvSpPr>
            <p:nvPr/>
          </p:nvSpPr>
          <p:spPr bwMode="auto">
            <a:xfrm flipV="1">
              <a:off x="4384" y="2932"/>
              <a:ext cx="296" cy="24"/>
            </a:xfrm>
            <a:prstGeom prst="line">
              <a:avLst/>
            </a:prstGeom>
            <a:noFill/>
            <a:ln w="28575">
              <a:solidFill>
                <a:schemeClr val="hlink"/>
              </a:solidFill>
              <a:round/>
              <a:headEnd/>
              <a:tailEnd/>
            </a:ln>
          </p:spPr>
          <p:txBody>
            <a:bodyPr wrap="none">
              <a:spAutoFit/>
            </a:bodyPr>
            <a:lstStyle/>
            <a:p>
              <a:endParaRPr lang="en-US"/>
            </a:p>
          </p:txBody>
        </p:sp>
        <p:sp>
          <p:nvSpPr>
            <p:cNvPr id="20509" name="Line 11"/>
            <p:cNvSpPr>
              <a:spLocks noChangeShapeType="1"/>
            </p:cNvSpPr>
            <p:nvPr/>
          </p:nvSpPr>
          <p:spPr bwMode="auto">
            <a:xfrm flipV="1">
              <a:off x="4248" y="2568"/>
              <a:ext cx="176" cy="20"/>
            </a:xfrm>
            <a:prstGeom prst="line">
              <a:avLst/>
            </a:prstGeom>
            <a:noFill/>
            <a:ln w="28575">
              <a:solidFill>
                <a:schemeClr val="hlink"/>
              </a:solidFill>
              <a:round/>
              <a:headEnd/>
              <a:tailEnd/>
            </a:ln>
          </p:spPr>
          <p:txBody>
            <a:bodyPr wrap="none">
              <a:spAutoFit/>
            </a:bodyPr>
            <a:lstStyle/>
            <a:p>
              <a:endParaRPr lang="en-US"/>
            </a:p>
          </p:txBody>
        </p:sp>
        <p:sp>
          <p:nvSpPr>
            <p:cNvPr id="20510" name="Line 12"/>
            <p:cNvSpPr>
              <a:spLocks noChangeShapeType="1"/>
            </p:cNvSpPr>
            <p:nvPr/>
          </p:nvSpPr>
          <p:spPr bwMode="auto">
            <a:xfrm flipH="1">
              <a:off x="4396" y="2564"/>
              <a:ext cx="28" cy="244"/>
            </a:xfrm>
            <a:prstGeom prst="line">
              <a:avLst/>
            </a:prstGeom>
            <a:noFill/>
            <a:ln w="28575">
              <a:solidFill>
                <a:schemeClr val="hlink"/>
              </a:solidFill>
              <a:round/>
              <a:headEnd/>
              <a:tailEnd/>
            </a:ln>
          </p:spPr>
          <p:txBody>
            <a:bodyPr wrap="none">
              <a:spAutoFit/>
            </a:bodyPr>
            <a:lstStyle/>
            <a:p>
              <a:endParaRPr lang="en-US"/>
            </a:p>
          </p:txBody>
        </p:sp>
        <p:sp>
          <p:nvSpPr>
            <p:cNvPr id="20511" name="Line 13"/>
            <p:cNvSpPr>
              <a:spLocks noChangeShapeType="1"/>
            </p:cNvSpPr>
            <p:nvPr/>
          </p:nvSpPr>
          <p:spPr bwMode="auto">
            <a:xfrm flipV="1">
              <a:off x="4392" y="2780"/>
              <a:ext cx="292" cy="28"/>
            </a:xfrm>
            <a:prstGeom prst="line">
              <a:avLst/>
            </a:prstGeom>
            <a:noFill/>
            <a:ln w="28575">
              <a:solidFill>
                <a:schemeClr val="hlink"/>
              </a:solidFill>
              <a:round/>
              <a:headEnd/>
              <a:tailEnd/>
            </a:ln>
          </p:spPr>
          <p:txBody>
            <a:bodyPr wrap="none">
              <a:spAutoFit/>
            </a:bodyPr>
            <a:lstStyle/>
            <a:p>
              <a:endParaRPr lang="en-US"/>
            </a:p>
          </p:txBody>
        </p:sp>
        <p:sp>
          <p:nvSpPr>
            <p:cNvPr id="20512" name="Line 14"/>
            <p:cNvSpPr>
              <a:spLocks noChangeShapeType="1"/>
            </p:cNvSpPr>
            <p:nvPr/>
          </p:nvSpPr>
          <p:spPr bwMode="auto">
            <a:xfrm flipH="1">
              <a:off x="4672" y="2784"/>
              <a:ext cx="12" cy="148"/>
            </a:xfrm>
            <a:prstGeom prst="line">
              <a:avLst/>
            </a:prstGeom>
            <a:noFill/>
            <a:ln w="28575">
              <a:solidFill>
                <a:schemeClr val="hlink"/>
              </a:solidFill>
              <a:round/>
              <a:headEnd/>
              <a:tailEnd/>
            </a:ln>
          </p:spPr>
          <p:txBody>
            <a:bodyPr wrap="none">
              <a:spAutoFit/>
            </a:bodyPr>
            <a:lstStyle/>
            <a:p>
              <a:endParaRPr lang="en-US"/>
            </a:p>
          </p:txBody>
        </p:sp>
        <p:sp>
          <p:nvSpPr>
            <p:cNvPr id="20513" name="AutoShape 15"/>
            <p:cNvSpPr>
              <a:spLocks noChangeArrowheads="1"/>
            </p:cNvSpPr>
            <p:nvPr/>
          </p:nvSpPr>
          <p:spPr bwMode="auto">
            <a:xfrm>
              <a:off x="4248" y="2696"/>
              <a:ext cx="116" cy="280"/>
            </a:xfrm>
            <a:prstGeom prst="parallelogram">
              <a:avLst>
                <a:gd name="adj" fmla="val 25000"/>
              </a:avLst>
            </a:prstGeom>
            <a:noFill/>
            <a:ln w="28575">
              <a:solidFill>
                <a:schemeClr val="hlink"/>
              </a:solidFill>
              <a:miter lim="800000"/>
              <a:headEnd/>
              <a:tailEnd/>
            </a:ln>
          </p:spPr>
          <p:txBody>
            <a:bodyPr anchor="ctr">
              <a:spAutoFit/>
            </a:bodyPr>
            <a:lstStyle/>
            <a:p>
              <a:endParaRPr lang="en-US"/>
            </a:p>
          </p:txBody>
        </p:sp>
        <p:sp>
          <p:nvSpPr>
            <p:cNvPr id="20514" name="Line 16"/>
            <p:cNvSpPr>
              <a:spLocks noChangeShapeType="1"/>
            </p:cNvSpPr>
            <p:nvPr/>
          </p:nvSpPr>
          <p:spPr bwMode="auto">
            <a:xfrm flipV="1">
              <a:off x="4100" y="3220"/>
              <a:ext cx="944" cy="312"/>
            </a:xfrm>
            <a:prstGeom prst="line">
              <a:avLst/>
            </a:prstGeom>
            <a:noFill/>
            <a:ln w="28575">
              <a:solidFill>
                <a:schemeClr val="accent2"/>
              </a:solidFill>
              <a:round/>
              <a:headEnd/>
              <a:tailEnd/>
            </a:ln>
          </p:spPr>
          <p:txBody>
            <a:bodyPr wrap="none">
              <a:spAutoFit/>
            </a:bodyPr>
            <a:lstStyle/>
            <a:p>
              <a:endParaRPr lang="en-US"/>
            </a:p>
          </p:txBody>
        </p:sp>
        <p:sp>
          <p:nvSpPr>
            <p:cNvPr id="20515" name="Line 17"/>
            <p:cNvSpPr>
              <a:spLocks noChangeShapeType="1"/>
            </p:cNvSpPr>
            <p:nvPr/>
          </p:nvSpPr>
          <p:spPr bwMode="auto">
            <a:xfrm flipV="1">
              <a:off x="4156" y="3356"/>
              <a:ext cx="944" cy="312"/>
            </a:xfrm>
            <a:prstGeom prst="line">
              <a:avLst/>
            </a:prstGeom>
            <a:noFill/>
            <a:ln w="28575">
              <a:solidFill>
                <a:schemeClr val="accent2"/>
              </a:solidFill>
              <a:round/>
              <a:headEnd/>
              <a:tailEnd/>
            </a:ln>
          </p:spPr>
          <p:txBody>
            <a:bodyPr wrap="none">
              <a:spAutoFit/>
            </a:bodyPr>
            <a:lstStyle/>
            <a:p>
              <a:endParaRPr lang="en-US"/>
            </a:p>
          </p:txBody>
        </p:sp>
        <p:sp>
          <p:nvSpPr>
            <p:cNvPr id="20516" name="Freeform 18"/>
            <p:cNvSpPr>
              <a:spLocks/>
            </p:cNvSpPr>
            <p:nvPr/>
          </p:nvSpPr>
          <p:spPr bwMode="auto">
            <a:xfrm>
              <a:off x="5052" y="3097"/>
              <a:ext cx="377" cy="288"/>
            </a:xfrm>
            <a:custGeom>
              <a:avLst/>
              <a:gdLst>
                <a:gd name="T0" fmla="*/ 0 w 377"/>
                <a:gd name="T1" fmla="*/ 119 h 288"/>
                <a:gd name="T2" fmla="*/ 80 w 377"/>
                <a:gd name="T3" fmla="*/ 23 h 288"/>
                <a:gd name="T4" fmla="*/ 176 w 377"/>
                <a:gd name="T5" fmla="*/ 3 h 288"/>
                <a:gd name="T6" fmla="*/ 308 w 377"/>
                <a:gd name="T7" fmla="*/ 23 h 288"/>
                <a:gd name="T8" fmla="*/ 376 w 377"/>
                <a:gd name="T9" fmla="*/ 139 h 288"/>
                <a:gd name="T10" fmla="*/ 300 w 377"/>
                <a:gd name="T11" fmla="*/ 255 h 288"/>
                <a:gd name="T12" fmla="*/ 164 w 377"/>
                <a:gd name="T13" fmla="*/ 287 h 288"/>
                <a:gd name="T14" fmla="*/ 44 w 377"/>
                <a:gd name="T15" fmla="*/ 259 h 288"/>
                <a:gd name="T16" fmla="*/ 0 60000 65536"/>
                <a:gd name="T17" fmla="*/ 0 60000 65536"/>
                <a:gd name="T18" fmla="*/ 0 60000 65536"/>
                <a:gd name="T19" fmla="*/ 0 60000 65536"/>
                <a:gd name="T20" fmla="*/ 0 60000 65536"/>
                <a:gd name="T21" fmla="*/ 0 60000 65536"/>
                <a:gd name="T22" fmla="*/ 0 60000 65536"/>
                <a:gd name="T23" fmla="*/ 0 60000 65536"/>
                <a:gd name="T24" fmla="*/ 0 w 377"/>
                <a:gd name="T25" fmla="*/ 0 h 288"/>
                <a:gd name="T26" fmla="*/ 377 w 377"/>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7" h="288">
                  <a:moveTo>
                    <a:pt x="0" y="119"/>
                  </a:moveTo>
                  <a:cubicBezTo>
                    <a:pt x="25" y="80"/>
                    <a:pt x="51" y="42"/>
                    <a:pt x="80" y="23"/>
                  </a:cubicBezTo>
                  <a:cubicBezTo>
                    <a:pt x="109" y="4"/>
                    <a:pt x="138" y="3"/>
                    <a:pt x="176" y="3"/>
                  </a:cubicBezTo>
                  <a:cubicBezTo>
                    <a:pt x="214" y="3"/>
                    <a:pt x="275" y="0"/>
                    <a:pt x="308" y="23"/>
                  </a:cubicBezTo>
                  <a:cubicBezTo>
                    <a:pt x="341" y="46"/>
                    <a:pt x="377" y="100"/>
                    <a:pt x="376" y="139"/>
                  </a:cubicBezTo>
                  <a:cubicBezTo>
                    <a:pt x="375" y="178"/>
                    <a:pt x="335" y="230"/>
                    <a:pt x="300" y="255"/>
                  </a:cubicBezTo>
                  <a:cubicBezTo>
                    <a:pt x="265" y="280"/>
                    <a:pt x="207" y="286"/>
                    <a:pt x="164" y="287"/>
                  </a:cubicBezTo>
                  <a:cubicBezTo>
                    <a:pt x="121" y="288"/>
                    <a:pt x="82" y="273"/>
                    <a:pt x="44" y="259"/>
                  </a:cubicBezTo>
                </a:path>
              </a:pathLst>
            </a:custGeom>
            <a:noFill/>
            <a:ln w="28575">
              <a:solidFill>
                <a:schemeClr val="accent2"/>
              </a:solidFill>
              <a:round/>
              <a:headEnd/>
              <a:tailEnd/>
            </a:ln>
          </p:spPr>
          <p:txBody>
            <a:bodyPr wrap="none">
              <a:spAutoFit/>
            </a:bodyPr>
            <a:lstStyle/>
            <a:p>
              <a:endParaRPr lang="en-US"/>
            </a:p>
          </p:txBody>
        </p:sp>
        <p:sp>
          <p:nvSpPr>
            <p:cNvPr id="20517" name="AutoShape 19"/>
            <p:cNvSpPr>
              <a:spLocks noChangeArrowheads="1"/>
            </p:cNvSpPr>
            <p:nvPr/>
          </p:nvSpPr>
          <p:spPr bwMode="auto">
            <a:xfrm rot="-1164423">
              <a:off x="5080" y="3132"/>
              <a:ext cx="304" cy="208"/>
            </a:xfrm>
            <a:prstGeom prst="hexagon">
              <a:avLst>
                <a:gd name="adj" fmla="val 36538"/>
                <a:gd name="vf" fmla="val 115470"/>
              </a:avLst>
            </a:prstGeom>
            <a:noFill/>
            <a:ln w="28575">
              <a:solidFill>
                <a:schemeClr val="accent2"/>
              </a:solidFill>
              <a:miter lim="800000"/>
              <a:headEnd/>
              <a:tailEnd/>
            </a:ln>
          </p:spPr>
          <p:txBody>
            <a:bodyPr wrap="none" anchor="ctr">
              <a:spAutoFit/>
            </a:bodyPr>
            <a:lstStyle/>
            <a:p>
              <a:endParaRPr lang="en-US"/>
            </a:p>
          </p:txBody>
        </p:sp>
      </p:grpSp>
      <p:sp>
        <p:nvSpPr>
          <p:cNvPr id="20484" name="Text Box 69"/>
          <p:cNvSpPr txBox="1">
            <a:spLocks noChangeArrowheads="1"/>
          </p:cNvSpPr>
          <p:nvPr/>
        </p:nvSpPr>
        <p:spPr bwMode="auto">
          <a:xfrm>
            <a:off x="136525" y="303213"/>
            <a:ext cx="5730875" cy="954107"/>
          </a:xfrm>
          <a:prstGeom prst="rect">
            <a:avLst/>
          </a:prstGeom>
          <a:noFill/>
          <a:ln w="9525">
            <a:noFill/>
            <a:miter lim="800000"/>
            <a:headEnd/>
            <a:tailEnd/>
          </a:ln>
        </p:spPr>
        <p:txBody>
          <a:bodyPr>
            <a:spAutoFit/>
          </a:bodyPr>
          <a:lstStyle/>
          <a:p>
            <a:pPr eaLnBrk="0" hangingPunct="0"/>
            <a:r>
              <a:rPr lang="en-US" sz="2800" dirty="0" smtClean="0">
                <a:latin typeface="Times New Roman" pitchFamily="18" charset="0"/>
                <a:cs typeface="Times New Roman" pitchFamily="18" charset="0"/>
              </a:rPr>
              <a:t>invariant </a:t>
            </a:r>
            <a:r>
              <a:rPr lang="en-US" sz="2800" dirty="0">
                <a:latin typeface="Times New Roman" pitchFamily="18" charset="0"/>
                <a:cs typeface="Times New Roman" pitchFamily="18" charset="0"/>
              </a:rPr>
              <a:t>to similarity transformations computed from four points</a:t>
            </a:r>
          </a:p>
        </p:txBody>
      </p:sp>
      <p:sp>
        <p:nvSpPr>
          <p:cNvPr id="20485" name="Rectangle 78"/>
          <p:cNvSpPr>
            <a:spLocks noChangeArrowheads="1"/>
          </p:cNvSpPr>
          <p:nvPr/>
        </p:nvSpPr>
        <p:spPr bwMode="auto">
          <a:xfrm>
            <a:off x="6096000" y="304800"/>
            <a:ext cx="2819400" cy="2667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486" name="Oval 79"/>
          <p:cNvSpPr>
            <a:spLocks noChangeArrowheads="1"/>
          </p:cNvSpPr>
          <p:nvPr/>
        </p:nvSpPr>
        <p:spPr bwMode="auto">
          <a:xfrm>
            <a:off x="7869238" y="704850"/>
            <a:ext cx="217487" cy="217488"/>
          </a:xfrm>
          <a:prstGeom prst="ellipse">
            <a:avLst/>
          </a:prstGeom>
          <a:solidFill>
            <a:srgbClr val="FFFFFF"/>
          </a:solidFill>
          <a:ln w="9525">
            <a:noFill/>
            <a:round/>
            <a:headEnd/>
            <a:tailEnd/>
          </a:ln>
        </p:spPr>
        <p:txBody>
          <a:bodyPr wrap="none" anchor="ctr"/>
          <a:lstStyle/>
          <a:p>
            <a:endParaRPr lang="en-US"/>
          </a:p>
        </p:txBody>
      </p:sp>
      <p:sp>
        <p:nvSpPr>
          <p:cNvPr id="20487" name="Oval 80"/>
          <p:cNvSpPr>
            <a:spLocks noChangeArrowheads="1"/>
          </p:cNvSpPr>
          <p:nvPr/>
        </p:nvSpPr>
        <p:spPr bwMode="auto">
          <a:xfrm>
            <a:off x="6934200" y="1712913"/>
            <a:ext cx="217488" cy="217487"/>
          </a:xfrm>
          <a:prstGeom prst="ellipse">
            <a:avLst/>
          </a:prstGeom>
          <a:solidFill>
            <a:srgbClr val="FFFFFF"/>
          </a:solidFill>
          <a:ln w="9525">
            <a:noFill/>
            <a:round/>
            <a:headEnd/>
            <a:tailEnd/>
          </a:ln>
        </p:spPr>
        <p:txBody>
          <a:bodyPr wrap="none" anchor="ctr"/>
          <a:lstStyle/>
          <a:p>
            <a:endParaRPr lang="en-US"/>
          </a:p>
        </p:txBody>
      </p:sp>
      <p:sp>
        <p:nvSpPr>
          <p:cNvPr id="20488" name="Oval 81"/>
          <p:cNvSpPr>
            <a:spLocks noChangeArrowheads="1"/>
          </p:cNvSpPr>
          <p:nvPr/>
        </p:nvSpPr>
        <p:spPr bwMode="auto">
          <a:xfrm>
            <a:off x="6861175" y="2289175"/>
            <a:ext cx="217488" cy="217488"/>
          </a:xfrm>
          <a:prstGeom prst="ellipse">
            <a:avLst/>
          </a:prstGeom>
          <a:solidFill>
            <a:srgbClr val="FFFFFF"/>
          </a:solidFill>
          <a:ln w="9525">
            <a:noFill/>
            <a:round/>
            <a:headEnd/>
            <a:tailEnd/>
          </a:ln>
        </p:spPr>
        <p:txBody>
          <a:bodyPr wrap="none" anchor="ctr"/>
          <a:lstStyle/>
          <a:p>
            <a:endParaRPr lang="en-US"/>
          </a:p>
        </p:txBody>
      </p:sp>
      <p:sp>
        <p:nvSpPr>
          <p:cNvPr id="20489" name="Oval 82"/>
          <p:cNvSpPr>
            <a:spLocks noChangeArrowheads="1"/>
          </p:cNvSpPr>
          <p:nvPr/>
        </p:nvSpPr>
        <p:spPr bwMode="auto">
          <a:xfrm>
            <a:off x="7581900" y="1928813"/>
            <a:ext cx="217488" cy="217487"/>
          </a:xfrm>
          <a:prstGeom prst="ellipse">
            <a:avLst/>
          </a:prstGeom>
          <a:solidFill>
            <a:srgbClr val="FFFFFF"/>
          </a:solidFill>
          <a:ln w="9525">
            <a:noFill/>
            <a:round/>
            <a:headEnd/>
            <a:tailEnd/>
          </a:ln>
        </p:spPr>
        <p:txBody>
          <a:bodyPr wrap="none" anchor="ctr"/>
          <a:lstStyle/>
          <a:p>
            <a:endParaRPr lang="en-US"/>
          </a:p>
        </p:txBody>
      </p:sp>
      <p:sp>
        <p:nvSpPr>
          <p:cNvPr id="20490" name="Rectangle 83"/>
          <p:cNvSpPr>
            <a:spLocks noChangeArrowheads="1"/>
          </p:cNvSpPr>
          <p:nvPr/>
        </p:nvSpPr>
        <p:spPr bwMode="auto">
          <a:xfrm rot="-703003">
            <a:off x="6772275" y="906463"/>
            <a:ext cx="1368425" cy="1368425"/>
          </a:xfrm>
          <a:prstGeom prst="rect">
            <a:avLst/>
          </a:prstGeom>
          <a:noFill/>
          <a:ln w="19050">
            <a:solidFill>
              <a:srgbClr val="FFFF00"/>
            </a:solidFill>
            <a:prstDash val="sysDot"/>
            <a:miter lim="800000"/>
            <a:headEnd/>
            <a:tailEnd/>
          </a:ln>
        </p:spPr>
        <p:txBody>
          <a:bodyPr wrap="none" anchor="ctr"/>
          <a:lstStyle/>
          <a:p>
            <a:endParaRPr lang="en-US"/>
          </a:p>
        </p:txBody>
      </p:sp>
      <p:sp>
        <p:nvSpPr>
          <p:cNvPr id="20491" name="Text Box 84"/>
          <p:cNvSpPr txBox="1">
            <a:spLocks noChangeArrowheads="1"/>
          </p:cNvSpPr>
          <p:nvPr/>
        </p:nvSpPr>
        <p:spPr bwMode="auto">
          <a:xfrm>
            <a:off x="6629400" y="2362200"/>
            <a:ext cx="404813" cy="457200"/>
          </a:xfrm>
          <a:prstGeom prst="rect">
            <a:avLst/>
          </a:prstGeom>
          <a:noFill/>
          <a:ln w="9525">
            <a:noFill/>
            <a:miter lim="800000"/>
            <a:headEnd/>
            <a:tailEnd/>
          </a:ln>
        </p:spPr>
        <p:txBody>
          <a:bodyPr wrap="none">
            <a:spAutoFit/>
          </a:bodyPr>
          <a:lstStyle/>
          <a:p>
            <a:pPr eaLnBrk="0" hangingPunct="0"/>
            <a:r>
              <a:rPr lang="en-US" sz="2400">
                <a:solidFill>
                  <a:srgbClr val="00FF00"/>
                </a:solidFill>
                <a:latin typeface="Times New Roman" pitchFamily="18" charset="0"/>
              </a:rPr>
              <a:t>A</a:t>
            </a:r>
          </a:p>
        </p:txBody>
      </p:sp>
      <p:sp>
        <p:nvSpPr>
          <p:cNvPr id="20492" name="Text Box 85"/>
          <p:cNvSpPr txBox="1">
            <a:spLocks noChangeArrowheads="1"/>
          </p:cNvSpPr>
          <p:nvPr/>
        </p:nvSpPr>
        <p:spPr bwMode="auto">
          <a:xfrm>
            <a:off x="8069263" y="561975"/>
            <a:ext cx="387350" cy="457200"/>
          </a:xfrm>
          <a:prstGeom prst="rect">
            <a:avLst/>
          </a:prstGeom>
          <a:noFill/>
          <a:ln w="9525">
            <a:noFill/>
            <a:miter lim="800000"/>
            <a:headEnd/>
            <a:tailEnd/>
          </a:ln>
        </p:spPr>
        <p:txBody>
          <a:bodyPr wrap="none">
            <a:spAutoFit/>
          </a:bodyPr>
          <a:lstStyle/>
          <a:p>
            <a:pPr eaLnBrk="0" hangingPunct="0"/>
            <a:r>
              <a:rPr lang="en-US" sz="2400">
                <a:solidFill>
                  <a:srgbClr val="00FF00"/>
                </a:solidFill>
                <a:latin typeface="Times New Roman" pitchFamily="18" charset="0"/>
              </a:rPr>
              <a:t>B</a:t>
            </a:r>
          </a:p>
        </p:txBody>
      </p:sp>
      <p:sp>
        <p:nvSpPr>
          <p:cNvPr id="20493" name="Text Box 86"/>
          <p:cNvSpPr txBox="1">
            <a:spLocks noChangeArrowheads="1"/>
          </p:cNvSpPr>
          <p:nvPr/>
        </p:nvSpPr>
        <p:spPr bwMode="auto">
          <a:xfrm>
            <a:off x="6700838" y="1354138"/>
            <a:ext cx="387350" cy="457200"/>
          </a:xfrm>
          <a:prstGeom prst="rect">
            <a:avLst/>
          </a:prstGeom>
          <a:noFill/>
          <a:ln w="9525">
            <a:noFill/>
            <a:miter lim="800000"/>
            <a:headEnd/>
            <a:tailEnd/>
          </a:ln>
        </p:spPr>
        <p:txBody>
          <a:bodyPr wrap="none">
            <a:spAutoFit/>
          </a:bodyPr>
          <a:lstStyle/>
          <a:p>
            <a:pPr eaLnBrk="0" hangingPunct="0"/>
            <a:r>
              <a:rPr lang="en-US" sz="2400">
                <a:solidFill>
                  <a:srgbClr val="00FF00"/>
                </a:solidFill>
                <a:latin typeface="Times New Roman" pitchFamily="18" charset="0"/>
              </a:rPr>
              <a:t>C</a:t>
            </a:r>
          </a:p>
        </p:txBody>
      </p:sp>
      <p:sp>
        <p:nvSpPr>
          <p:cNvPr id="20494" name="Text Box 87"/>
          <p:cNvSpPr txBox="1">
            <a:spLocks noChangeArrowheads="1"/>
          </p:cNvSpPr>
          <p:nvPr/>
        </p:nvSpPr>
        <p:spPr bwMode="auto">
          <a:xfrm>
            <a:off x="7735888" y="1714500"/>
            <a:ext cx="404812" cy="457200"/>
          </a:xfrm>
          <a:prstGeom prst="rect">
            <a:avLst/>
          </a:prstGeom>
          <a:noFill/>
          <a:ln w="9525">
            <a:noFill/>
            <a:miter lim="800000"/>
            <a:headEnd/>
            <a:tailEnd/>
          </a:ln>
        </p:spPr>
        <p:txBody>
          <a:bodyPr wrap="none">
            <a:spAutoFit/>
          </a:bodyPr>
          <a:lstStyle/>
          <a:p>
            <a:pPr eaLnBrk="0" hangingPunct="0"/>
            <a:r>
              <a:rPr lang="en-US" sz="2400">
                <a:solidFill>
                  <a:srgbClr val="00FF00"/>
                </a:solidFill>
                <a:latin typeface="Times New Roman" pitchFamily="18" charset="0"/>
              </a:rPr>
              <a:t>D</a:t>
            </a:r>
          </a:p>
        </p:txBody>
      </p:sp>
      <p:sp>
        <p:nvSpPr>
          <p:cNvPr id="20495" name="Line 88"/>
          <p:cNvSpPr>
            <a:spLocks noChangeShapeType="1"/>
          </p:cNvSpPr>
          <p:nvPr/>
        </p:nvSpPr>
        <p:spPr bwMode="auto">
          <a:xfrm flipV="1">
            <a:off x="6964363" y="2051050"/>
            <a:ext cx="1646237" cy="334963"/>
          </a:xfrm>
          <a:prstGeom prst="line">
            <a:avLst/>
          </a:prstGeom>
          <a:noFill/>
          <a:ln w="28575">
            <a:solidFill>
              <a:srgbClr val="FFFF00"/>
            </a:solidFill>
            <a:round/>
            <a:headEnd/>
            <a:tailEnd type="triangle" w="med" len="med"/>
          </a:ln>
        </p:spPr>
        <p:txBody>
          <a:bodyPr/>
          <a:lstStyle/>
          <a:p>
            <a:endParaRPr lang="en-US"/>
          </a:p>
        </p:txBody>
      </p:sp>
      <p:sp>
        <p:nvSpPr>
          <p:cNvPr id="20496" name="Line 89"/>
          <p:cNvSpPr>
            <a:spLocks noChangeShapeType="1"/>
          </p:cNvSpPr>
          <p:nvPr/>
        </p:nvSpPr>
        <p:spPr bwMode="auto">
          <a:xfrm rot="16200000" flipV="1">
            <a:off x="5903913" y="1370013"/>
            <a:ext cx="1692275" cy="358775"/>
          </a:xfrm>
          <a:prstGeom prst="line">
            <a:avLst/>
          </a:prstGeom>
          <a:noFill/>
          <a:ln w="28575">
            <a:solidFill>
              <a:srgbClr val="FFFF00"/>
            </a:solidFill>
            <a:round/>
            <a:headEnd/>
            <a:tailEnd type="triangle" w="med" len="med"/>
          </a:ln>
        </p:spPr>
        <p:txBody>
          <a:bodyPr/>
          <a:lstStyle/>
          <a:p>
            <a:endParaRPr lang="en-US"/>
          </a:p>
        </p:txBody>
      </p:sp>
      <p:grpSp>
        <p:nvGrpSpPr>
          <p:cNvPr id="20497" name="Group 90"/>
          <p:cNvGrpSpPr>
            <a:grpSpLocks/>
          </p:cNvGrpSpPr>
          <p:nvPr/>
        </p:nvGrpSpPr>
        <p:grpSpPr bwMode="auto">
          <a:xfrm>
            <a:off x="6807200" y="1817688"/>
            <a:ext cx="912813" cy="544512"/>
            <a:chOff x="4217" y="2089"/>
            <a:chExt cx="575" cy="343"/>
          </a:xfrm>
        </p:grpSpPr>
        <p:sp>
          <p:nvSpPr>
            <p:cNvPr id="20498" name="Line 91"/>
            <p:cNvSpPr>
              <a:spLocks noChangeShapeType="1"/>
            </p:cNvSpPr>
            <p:nvPr/>
          </p:nvSpPr>
          <p:spPr bwMode="auto">
            <a:xfrm flipV="1">
              <a:off x="4217" y="2094"/>
              <a:ext cx="147" cy="33"/>
            </a:xfrm>
            <a:prstGeom prst="line">
              <a:avLst/>
            </a:prstGeom>
            <a:noFill/>
            <a:ln w="19050">
              <a:solidFill>
                <a:srgbClr val="FF3300"/>
              </a:solidFill>
              <a:round/>
              <a:headEnd/>
              <a:tailEnd/>
            </a:ln>
          </p:spPr>
          <p:txBody>
            <a:bodyPr/>
            <a:lstStyle/>
            <a:p>
              <a:endParaRPr lang="en-US"/>
            </a:p>
          </p:txBody>
        </p:sp>
        <p:sp>
          <p:nvSpPr>
            <p:cNvPr id="20499" name="Line 92"/>
            <p:cNvSpPr>
              <a:spLocks noChangeShapeType="1"/>
            </p:cNvSpPr>
            <p:nvPr/>
          </p:nvSpPr>
          <p:spPr bwMode="auto">
            <a:xfrm flipV="1">
              <a:off x="4257" y="2230"/>
              <a:ext cx="514" cy="107"/>
            </a:xfrm>
            <a:prstGeom prst="line">
              <a:avLst/>
            </a:prstGeom>
            <a:noFill/>
            <a:ln w="19050">
              <a:solidFill>
                <a:srgbClr val="FF3300"/>
              </a:solidFill>
              <a:round/>
              <a:headEnd/>
              <a:tailEnd/>
            </a:ln>
          </p:spPr>
          <p:txBody>
            <a:bodyPr/>
            <a:lstStyle/>
            <a:p>
              <a:endParaRPr lang="en-US"/>
            </a:p>
          </p:txBody>
        </p:sp>
        <p:sp>
          <p:nvSpPr>
            <p:cNvPr id="20500" name="Line 93"/>
            <p:cNvSpPr>
              <a:spLocks noChangeShapeType="1"/>
            </p:cNvSpPr>
            <p:nvPr/>
          </p:nvSpPr>
          <p:spPr bwMode="auto">
            <a:xfrm flipH="1" flipV="1">
              <a:off x="4354" y="2089"/>
              <a:ext cx="72" cy="343"/>
            </a:xfrm>
            <a:prstGeom prst="line">
              <a:avLst/>
            </a:prstGeom>
            <a:noFill/>
            <a:ln w="19050">
              <a:solidFill>
                <a:srgbClr val="FF3300"/>
              </a:solidFill>
              <a:round/>
              <a:headEnd/>
              <a:tailEnd/>
            </a:ln>
          </p:spPr>
          <p:txBody>
            <a:bodyPr/>
            <a:lstStyle/>
            <a:p>
              <a:endParaRPr lang="en-US"/>
            </a:p>
          </p:txBody>
        </p:sp>
        <p:sp>
          <p:nvSpPr>
            <p:cNvPr id="20501" name="Line 94"/>
            <p:cNvSpPr>
              <a:spLocks noChangeShapeType="1"/>
            </p:cNvSpPr>
            <p:nvPr/>
          </p:nvSpPr>
          <p:spPr bwMode="auto">
            <a:xfrm rot="16200000" flipV="1">
              <a:off x="4717" y="2278"/>
              <a:ext cx="130" cy="21"/>
            </a:xfrm>
            <a:prstGeom prst="line">
              <a:avLst/>
            </a:prstGeom>
            <a:noFill/>
            <a:ln w="19050">
              <a:solidFill>
                <a:srgbClr val="FF3300"/>
              </a:solidFill>
              <a:round/>
              <a:headEnd/>
              <a:tailEnd/>
            </a:ln>
          </p:spPr>
          <p:txBody>
            <a:bodyPr/>
            <a:lstStyle/>
            <a:p>
              <a:endParaRPr lang="en-US"/>
            </a:p>
          </p:txBody>
        </p:sp>
      </p:grpSp>
    </p:spTree>
    <p:extLst>
      <p:ext uri="{BB962C8B-B14F-4D97-AF65-F5344CB8AC3E}">
        <p14:creationId xmlns:p14="http://schemas.microsoft.com/office/powerpoint/2010/main" val="136155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by components</a:t>
            </a:r>
            <a:endParaRPr lang="en-US"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141052"/>
            <a:ext cx="6285566" cy="568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093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Appearance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620146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rtupe1"/>
          <p:cNvPicPr>
            <a:picLocks noChangeAspect="1" noChangeArrowheads="1"/>
          </p:cNvPicPr>
          <p:nvPr/>
        </p:nvPicPr>
        <p:blipFill>
          <a:blip r:embed="rId3" cstate="print"/>
          <a:srcRect/>
          <a:stretch>
            <a:fillRect/>
          </a:stretch>
        </p:blipFill>
        <p:spPr bwMode="auto">
          <a:xfrm>
            <a:off x="180975" y="996950"/>
            <a:ext cx="5257800" cy="40386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1041400" y="5145088"/>
            <a:ext cx="7105650" cy="1536700"/>
          </a:xfrm>
          <a:prstGeom prst="rect">
            <a:avLst/>
          </a:prstGeom>
          <a:noFill/>
          <a:ln w="9525">
            <a:noFill/>
            <a:miter lim="800000"/>
            <a:headEnd/>
            <a:tailEnd/>
          </a:ln>
        </p:spPr>
      </p:pic>
      <p:sp>
        <p:nvSpPr>
          <p:cNvPr id="25604" name="Text Box 4"/>
          <p:cNvSpPr txBox="1">
            <a:spLocks noChangeArrowheads="1"/>
          </p:cNvSpPr>
          <p:nvPr/>
        </p:nvSpPr>
        <p:spPr bwMode="auto">
          <a:xfrm>
            <a:off x="1143000" y="152400"/>
            <a:ext cx="6826250" cy="641350"/>
          </a:xfrm>
          <a:prstGeom prst="rect">
            <a:avLst/>
          </a:prstGeom>
          <a:noFill/>
          <a:ln w="9525">
            <a:noFill/>
            <a:miter lim="800000"/>
            <a:headEnd/>
            <a:tailEnd/>
          </a:ln>
        </p:spPr>
        <p:txBody>
          <a:bodyPr wrap="none">
            <a:spAutoFit/>
          </a:bodyPr>
          <a:lstStyle/>
          <a:p>
            <a:pPr eaLnBrk="0" hangingPunct="0"/>
            <a:r>
              <a:rPr lang="en-US" sz="3600">
                <a:solidFill>
                  <a:schemeClr val="tx2"/>
                </a:solidFill>
                <a:latin typeface="Times New Roman" pitchFamily="18" charset="0"/>
              </a:rPr>
              <a:t>Eigenfaces (Turk &amp; Pentland, 1991)</a:t>
            </a:r>
          </a:p>
        </p:txBody>
      </p:sp>
      <p:pic>
        <p:nvPicPr>
          <p:cNvPr id="25605" name="Picture 5"/>
          <p:cNvPicPr>
            <a:picLocks noChangeAspect="1" noChangeArrowheads="1"/>
          </p:cNvPicPr>
          <p:nvPr/>
        </p:nvPicPr>
        <p:blipFill>
          <a:blip r:embed="rId5" cstate="print"/>
          <a:srcRect/>
          <a:stretch>
            <a:fillRect/>
          </a:stretch>
        </p:blipFill>
        <p:spPr bwMode="auto">
          <a:xfrm>
            <a:off x="5438775" y="914400"/>
            <a:ext cx="3576638" cy="4267200"/>
          </a:xfrm>
          <a:prstGeom prst="rect">
            <a:avLst/>
          </a:prstGeom>
          <a:noFill/>
          <a:ln w="9525">
            <a:noFill/>
            <a:miter lim="800000"/>
            <a:headEnd/>
            <a:tailEnd/>
          </a:ln>
        </p:spPr>
      </p:pic>
    </p:spTree>
    <p:extLst>
      <p:ext uri="{BB962C8B-B14F-4D97-AF65-F5344CB8AC3E}">
        <p14:creationId xmlns:p14="http://schemas.microsoft.com/office/powerpoint/2010/main" val="351486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Color Histograms</a:t>
            </a:r>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p:cNvPicPr>
            <a:picLocks noChangeAspect="1" noChangeArrowheads="1"/>
          </p:cNvPicPr>
          <p:nvPr/>
        </p:nvPicPr>
        <p:blipFill>
          <a:blip r:embed="rId3" cstate="print"/>
          <a:srcRect/>
          <a:stretch>
            <a:fillRect/>
          </a:stretch>
        </p:blipFill>
        <p:spPr bwMode="auto">
          <a:xfrm>
            <a:off x="4187825" y="1600200"/>
            <a:ext cx="3813175" cy="1811338"/>
          </a:xfrm>
          <a:prstGeom prst="rect">
            <a:avLst/>
          </a:prstGeom>
          <a:noFill/>
          <a:ln w="9525">
            <a:noFill/>
            <a:miter lim="800000"/>
            <a:headEnd/>
            <a:tailEnd/>
          </a:ln>
        </p:spPr>
      </p:pic>
      <p:pic>
        <p:nvPicPr>
          <p:cNvPr id="26629" name="Picture 5"/>
          <p:cNvPicPr>
            <a:picLocks noChangeAspect="1" noChangeArrowheads="1"/>
          </p:cNvPicPr>
          <p:nvPr/>
        </p:nvPicPr>
        <p:blipFill>
          <a:blip r:embed="rId4" cstate="print"/>
          <a:srcRect/>
          <a:stretch>
            <a:fillRect/>
          </a:stretch>
        </p:blipFill>
        <p:spPr bwMode="auto">
          <a:xfrm>
            <a:off x="1143000" y="2590800"/>
            <a:ext cx="2395538" cy="3605213"/>
          </a:xfrm>
          <a:prstGeom prst="rect">
            <a:avLst/>
          </a:prstGeom>
          <a:noFill/>
          <a:ln w="9525">
            <a:noFill/>
            <a:miter lim="800000"/>
            <a:headEnd/>
            <a:tailEnd/>
          </a:ln>
        </p:spPr>
      </p:pic>
      <p:pic>
        <p:nvPicPr>
          <p:cNvPr id="26630" name="Picture 6"/>
          <p:cNvPicPr>
            <a:picLocks noChangeAspect="1" noChangeArrowheads="1"/>
          </p:cNvPicPr>
          <p:nvPr/>
        </p:nvPicPr>
        <p:blipFill>
          <a:blip r:embed="rId5" cstate="print"/>
          <a:srcRect/>
          <a:stretch>
            <a:fillRect/>
          </a:stretch>
        </p:blipFill>
        <p:spPr bwMode="auto">
          <a:xfrm>
            <a:off x="3657600" y="3886200"/>
            <a:ext cx="2336800" cy="2298700"/>
          </a:xfrm>
          <a:prstGeom prst="rect">
            <a:avLst/>
          </a:prstGeom>
          <a:noFill/>
          <a:ln w="9525">
            <a:noFill/>
            <a:miter lim="800000"/>
            <a:headEnd/>
            <a:tailEnd/>
          </a:ln>
        </p:spPr>
      </p:pic>
      <p:sp>
        <p:nvSpPr>
          <p:cNvPr id="26631" name="Rectangle 7"/>
          <p:cNvSpPr>
            <a:spLocks noChangeArrowheads="1"/>
          </p:cNvSpPr>
          <p:nvPr/>
        </p:nvSpPr>
        <p:spPr bwMode="auto">
          <a:xfrm>
            <a:off x="1343025" y="6324600"/>
            <a:ext cx="6457950" cy="457200"/>
          </a:xfrm>
          <a:prstGeom prst="rect">
            <a:avLst/>
          </a:prstGeom>
          <a:noFill/>
          <a:ln w="9525">
            <a:noFill/>
            <a:miter lim="800000"/>
            <a:headEnd/>
            <a:tailEnd/>
          </a:ln>
        </p:spPr>
        <p:txBody>
          <a:bodyPr wrap="none">
            <a:spAutoFit/>
          </a:bodyPr>
          <a:lstStyle/>
          <a:p>
            <a:pPr eaLnBrk="0" hangingPunct="0"/>
            <a:r>
              <a:rPr lang="en-US" sz="2400" dirty="0">
                <a:cs typeface="Arial" charset="0"/>
              </a:rPr>
              <a:t>Swain and Ballard, </a:t>
            </a:r>
            <a:r>
              <a:rPr lang="en-US" sz="2400" dirty="0">
                <a:cs typeface="Arial" charset="0"/>
                <a:hlinkClick r:id="rId6"/>
              </a:rPr>
              <a:t>Color Indexing</a:t>
            </a:r>
            <a:r>
              <a:rPr lang="en-US" sz="2400" dirty="0">
                <a:cs typeface="Arial" charset="0"/>
              </a:rPr>
              <a:t>, IJCV 1991.</a:t>
            </a:r>
          </a:p>
        </p:txBody>
      </p:sp>
    </p:spTree>
    <p:extLst>
      <p:ext uri="{BB962C8B-B14F-4D97-AF65-F5344CB8AC3E}">
        <p14:creationId xmlns:p14="http://schemas.microsoft.com/office/powerpoint/2010/main" val="3569055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28600" y="6172200"/>
            <a:ext cx="8839200" cy="641350"/>
          </a:xfrm>
          <a:prstGeom prst="rect">
            <a:avLst/>
          </a:prstGeom>
          <a:noFill/>
          <a:ln w="9525">
            <a:noFill/>
            <a:miter lim="800000"/>
            <a:headEnd/>
            <a:tailEnd/>
          </a:ln>
        </p:spPr>
        <p:txBody>
          <a:bodyPr>
            <a:spAutoFit/>
          </a:bodyPr>
          <a:lstStyle/>
          <a:p>
            <a:pPr eaLnBrk="0" hangingPunct="0"/>
            <a:r>
              <a:rPr lang="en-US">
                <a:solidFill>
                  <a:schemeClr val="tx2"/>
                </a:solidFill>
              </a:rPr>
              <a:t>H. Murase and S. Nayar, </a:t>
            </a:r>
            <a:r>
              <a:rPr lang="en-US"/>
              <a:t>Visual learning and recognition of 3-d objects from appearance, IJCV 1995</a:t>
            </a:r>
          </a:p>
        </p:txBody>
      </p:sp>
      <p:sp>
        <p:nvSpPr>
          <p:cNvPr id="27651" name="Rectangle 5"/>
          <p:cNvSpPr>
            <a:spLocks noGrp="1" noChangeArrowheads="1"/>
          </p:cNvSpPr>
          <p:nvPr>
            <p:ph type="title"/>
          </p:nvPr>
        </p:nvSpPr>
        <p:spPr>
          <a:xfrm>
            <a:off x="457200" y="274638"/>
            <a:ext cx="8229600" cy="792162"/>
          </a:xfrm>
        </p:spPr>
        <p:txBody>
          <a:bodyPr/>
          <a:lstStyle/>
          <a:p>
            <a:pPr eaLnBrk="1" hangingPunct="1"/>
            <a:r>
              <a:rPr lang="en-US" smtClean="0"/>
              <a:t>Appearance manifolds</a:t>
            </a:r>
          </a:p>
        </p:txBody>
      </p:sp>
      <p:pic>
        <p:nvPicPr>
          <p:cNvPr id="6" name="100object-recog.mpg">
            <a:hlinkClick r:id="" action="ppaction://media"/>
          </p:cNvPr>
          <p:cNvPicPr>
            <a:picLocks noRot="1" noChangeAspect="1"/>
          </p:cNvPicPr>
          <p:nvPr>
            <a:videoFile r:link="rId1"/>
          </p:nvPr>
        </p:nvPicPr>
        <p:blipFill>
          <a:blip r:embed="rId5" cstate="print"/>
          <a:stretch>
            <a:fillRect/>
          </a:stretch>
        </p:blipFill>
        <p:spPr>
          <a:xfrm>
            <a:off x="4724400" y="2667000"/>
            <a:ext cx="4165600" cy="3124200"/>
          </a:xfrm>
          <a:prstGeom prst="rect">
            <a:avLst/>
          </a:prstGeom>
        </p:spPr>
      </p:pic>
      <p:pic>
        <p:nvPicPr>
          <p:cNvPr id="7" name="100object-vectors.mpg">
            <a:hlinkClick r:id="" action="ppaction://media"/>
          </p:cNvPr>
          <p:cNvPicPr>
            <a:picLocks noRot="1" noChangeAspect="1"/>
          </p:cNvPicPr>
          <p:nvPr>
            <a:videoFile r:link="rId2"/>
          </p:nvPr>
        </p:nvPicPr>
        <p:blipFill>
          <a:blip r:embed="rId6" cstate="print"/>
          <a:stretch>
            <a:fillRect/>
          </a:stretch>
        </p:blipFill>
        <p:spPr>
          <a:xfrm>
            <a:off x="304800" y="1600200"/>
            <a:ext cx="4165600" cy="3124200"/>
          </a:xfrm>
          <a:prstGeom prst="rect">
            <a:avLst/>
          </a:prstGeom>
        </p:spPr>
      </p:pic>
    </p:spTree>
    <p:extLst>
      <p:ext uri="{BB962C8B-B14F-4D97-AF65-F5344CB8AC3E}">
        <p14:creationId xmlns:p14="http://schemas.microsoft.com/office/powerpoint/2010/main" val="121334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many categories?</a:t>
            </a:r>
            <a:endParaRPr lang="en-US" dirty="0"/>
          </a:p>
        </p:txBody>
      </p:sp>
      <p:pic>
        <p:nvPicPr>
          <p:cNvPr id="4" name="Picture 3" descr="dictionary-2"/>
          <p:cNvPicPr>
            <a:picLocks noChangeAspect="1" noChangeArrowheads="1"/>
          </p:cNvPicPr>
          <p:nvPr/>
        </p:nvPicPr>
        <p:blipFill>
          <a:blip r:embed="rId2" cstate="print">
            <a:lum bright="-6000" contrast="24000"/>
          </a:blip>
          <a:srcRect/>
          <a:stretch>
            <a:fillRect/>
          </a:stretch>
        </p:blipFill>
        <p:spPr bwMode="auto">
          <a:xfrm>
            <a:off x="2590800" y="3581400"/>
            <a:ext cx="4000500" cy="2977515"/>
          </a:xfrm>
          <a:prstGeom prst="rect">
            <a:avLst/>
          </a:prstGeom>
          <a:noFill/>
          <a:ln w="9525">
            <a:noFill/>
            <a:miter lim="800000"/>
            <a:headEnd/>
            <a:tailEnd/>
          </a:ln>
        </p:spPr>
      </p:pic>
    </p:spTree>
    <p:extLst>
      <p:ext uri="{BB962C8B-B14F-4D97-AF65-F5344CB8AC3E}">
        <p14:creationId xmlns:p14="http://schemas.microsoft.com/office/powerpoint/2010/main" val="2108163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Local features </a:t>
            </a:r>
            <a:endParaRPr lang="en-US" dirty="0"/>
          </a:p>
        </p:txBody>
      </p:sp>
      <p:pic>
        <p:nvPicPr>
          <p:cNvPr id="122881" name="Picture 1"/>
          <p:cNvPicPr>
            <a:picLocks noChangeAspect="1" noChangeArrowheads="1"/>
          </p:cNvPicPr>
          <p:nvPr/>
        </p:nvPicPr>
        <p:blipFill>
          <a:blip r:embed="rId3" cstate="print"/>
          <a:srcRect/>
          <a:stretch>
            <a:fillRect/>
          </a:stretch>
        </p:blipFill>
        <p:spPr bwMode="auto">
          <a:xfrm rot="5400000">
            <a:off x="539980" y="1951040"/>
            <a:ext cx="1307452" cy="863412"/>
          </a:xfrm>
          <a:prstGeom prst="rect">
            <a:avLst/>
          </a:prstGeom>
          <a:noFill/>
          <a:ln w="9525">
            <a:noFill/>
            <a:miter lim="800000"/>
            <a:headEnd/>
            <a:tailEnd/>
          </a:ln>
        </p:spPr>
      </p:pic>
      <p:pic>
        <p:nvPicPr>
          <p:cNvPr id="122882" name="Picture 2"/>
          <p:cNvPicPr>
            <a:picLocks noChangeAspect="1" noChangeArrowheads="1"/>
          </p:cNvPicPr>
          <p:nvPr/>
        </p:nvPicPr>
        <p:blipFill>
          <a:blip r:embed="rId4" cstate="print"/>
          <a:srcRect/>
          <a:stretch>
            <a:fillRect/>
          </a:stretch>
        </p:blipFill>
        <p:spPr bwMode="auto">
          <a:xfrm rot="5400000">
            <a:off x="1699418" y="1934602"/>
            <a:ext cx="1318979" cy="907816"/>
          </a:xfrm>
          <a:prstGeom prst="rect">
            <a:avLst/>
          </a:prstGeom>
          <a:noFill/>
          <a:ln w="9525">
            <a:noFill/>
            <a:miter lim="800000"/>
            <a:headEnd/>
            <a:tailEnd/>
          </a:ln>
        </p:spPr>
      </p:pic>
      <p:pic>
        <p:nvPicPr>
          <p:cNvPr id="122883" name="Picture 3"/>
          <p:cNvPicPr>
            <a:picLocks noChangeAspect="1" noChangeArrowheads="1"/>
          </p:cNvPicPr>
          <p:nvPr/>
        </p:nvPicPr>
        <p:blipFill>
          <a:blip r:embed="rId5" cstate="print"/>
          <a:srcRect/>
          <a:stretch>
            <a:fillRect/>
          </a:stretch>
        </p:blipFill>
        <p:spPr bwMode="auto">
          <a:xfrm rot="5400000">
            <a:off x="3029084" y="1824136"/>
            <a:ext cx="1295400" cy="1105167"/>
          </a:xfrm>
          <a:prstGeom prst="rect">
            <a:avLst/>
          </a:prstGeom>
          <a:noFill/>
          <a:ln w="9525">
            <a:noFill/>
            <a:miter lim="800000"/>
            <a:headEnd/>
            <a:tailEnd/>
          </a:ln>
        </p:spPr>
      </p:pic>
      <p:pic>
        <p:nvPicPr>
          <p:cNvPr id="122885" name="Picture 5"/>
          <p:cNvPicPr>
            <a:picLocks noChangeAspect="1" noChangeArrowheads="1"/>
          </p:cNvPicPr>
          <p:nvPr/>
        </p:nvPicPr>
        <p:blipFill>
          <a:blip r:embed="rId6" cstate="print"/>
          <a:srcRect/>
          <a:stretch>
            <a:fillRect/>
          </a:stretch>
        </p:blipFill>
        <p:spPr bwMode="auto">
          <a:xfrm>
            <a:off x="533400" y="3292475"/>
            <a:ext cx="3829383" cy="2879725"/>
          </a:xfrm>
          <a:prstGeom prst="rect">
            <a:avLst/>
          </a:prstGeom>
          <a:noFill/>
          <a:ln w="9525">
            <a:noFill/>
            <a:miter lim="800000"/>
            <a:headEnd/>
            <a:tailEnd/>
          </a:ln>
        </p:spPr>
      </p:pic>
      <p:pic>
        <p:nvPicPr>
          <p:cNvPr id="122887" name="Picture 7"/>
          <p:cNvPicPr>
            <a:picLocks noChangeAspect="1" noChangeArrowheads="1"/>
          </p:cNvPicPr>
          <p:nvPr/>
        </p:nvPicPr>
        <p:blipFill>
          <a:blip r:embed="rId7" cstate="print"/>
          <a:srcRect/>
          <a:stretch>
            <a:fillRect/>
          </a:stretch>
        </p:blipFill>
        <p:spPr bwMode="auto">
          <a:xfrm>
            <a:off x="4876799" y="1957620"/>
            <a:ext cx="4021717" cy="990600"/>
          </a:xfrm>
          <a:prstGeom prst="rect">
            <a:avLst/>
          </a:prstGeom>
          <a:noFill/>
          <a:ln w="9525">
            <a:noFill/>
            <a:miter lim="800000"/>
            <a:headEnd/>
            <a:tailEnd/>
          </a:ln>
        </p:spPr>
      </p:pic>
      <p:pic>
        <p:nvPicPr>
          <p:cNvPr id="122888" name="Picture 8"/>
          <p:cNvPicPr>
            <a:picLocks noChangeAspect="1" noChangeArrowheads="1"/>
          </p:cNvPicPr>
          <p:nvPr/>
        </p:nvPicPr>
        <p:blipFill>
          <a:blip r:embed="rId8" cstate="print"/>
          <a:srcRect/>
          <a:stretch>
            <a:fillRect/>
          </a:stretch>
        </p:blipFill>
        <p:spPr bwMode="auto">
          <a:xfrm>
            <a:off x="4953000" y="3295700"/>
            <a:ext cx="3810000" cy="2858349"/>
          </a:xfrm>
          <a:prstGeom prst="rect">
            <a:avLst/>
          </a:prstGeom>
          <a:noFill/>
          <a:ln w="9525">
            <a:noFill/>
            <a:miter lim="800000"/>
            <a:headEnd/>
            <a:tailEnd/>
          </a:ln>
        </p:spPr>
      </p:pic>
      <p:sp>
        <p:nvSpPr>
          <p:cNvPr id="13" name="Rectangle 7"/>
          <p:cNvSpPr>
            <a:spLocks noChangeArrowheads="1"/>
          </p:cNvSpPr>
          <p:nvPr/>
        </p:nvSpPr>
        <p:spPr bwMode="auto">
          <a:xfrm>
            <a:off x="3429000" y="6412468"/>
            <a:ext cx="2403222" cy="369332"/>
          </a:xfrm>
          <a:prstGeom prst="rect">
            <a:avLst/>
          </a:prstGeom>
          <a:noFill/>
          <a:ln w="9525">
            <a:noFill/>
            <a:miter lim="800000"/>
            <a:headEnd/>
            <a:tailEnd/>
          </a:ln>
        </p:spPr>
        <p:txBody>
          <a:bodyPr wrap="none">
            <a:spAutoFit/>
          </a:bodyPr>
          <a:lstStyle/>
          <a:p>
            <a:pPr eaLnBrk="0" hangingPunct="0"/>
            <a:r>
              <a:rPr lang="en-US" dirty="0" smtClean="0">
                <a:cs typeface="Arial" charset="0"/>
              </a:rPr>
              <a:t>D. Lowe (1999, 2004)</a:t>
            </a:r>
            <a:endParaRPr lang="en-US" dirty="0">
              <a:cs typeface="Arial" charset="0"/>
            </a:endParaRPr>
          </a:p>
        </p:txBody>
      </p:sp>
    </p:spTree>
    <p:extLst>
      <p:ext uri="{BB962C8B-B14F-4D97-AF65-F5344CB8AC3E}">
        <p14:creationId xmlns:p14="http://schemas.microsoft.com/office/powerpoint/2010/main" val="108042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2667000" y="3200400"/>
            <a:ext cx="4292600" cy="3159125"/>
          </a:xfrm>
          <a:prstGeom prst="rect">
            <a:avLst/>
          </a:prstGeom>
          <a:noFill/>
          <a:ln w="9525">
            <a:noFill/>
            <a:miter lim="800000"/>
            <a:headEnd/>
            <a:tailEnd/>
          </a:ln>
        </p:spPr>
      </p:pic>
      <p:sp>
        <p:nvSpPr>
          <p:cNvPr id="35843" name="Rectangle 3"/>
          <p:cNvSpPr>
            <a:spLocks noGrp="1" noChangeArrowheads="1"/>
          </p:cNvSpPr>
          <p:nvPr>
            <p:ph type="title"/>
          </p:nvPr>
        </p:nvSpPr>
        <p:spPr>
          <a:xfrm>
            <a:off x="457200" y="228600"/>
            <a:ext cx="8229600" cy="1143000"/>
          </a:xfrm>
        </p:spPr>
        <p:txBody>
          <a:bodyPr/>
          <a:lstStyle/>
          <a:p>
            <a:pPr eaLnBrk="1" hangingPunct="1"/>
            <a:r>
              <a:rPr lang="en-US" dirty="0" smtClean="0"/>
              <a:t>Parts-and-shape models</a:t>
            </a:r>
          </a:p>
        </p:txBody>
      </p:sp>
      <p:sp>
        <p:nvSpPr>
          <p:cNvPr id="35844" name="Rectangle 4"/>
          <p:cNvSpPr>
            <a:spLocks noGrp="1" noChangeArrowheads="1"/>
          </p:cNvSpPr>
          <p:nvPr>
            <p:ph type="body" idx="1"/>
          </p:nvPr>
        </p:nvSpPr>
        <p:spPr>
          <a:xfrm>
            <a:off x="152400" y="1524000"/>
            <a:ext cx="8229600" cy="4449763"/>
          </a:xfrm>
        </p:spPr>
        <p:txBody>
          <a:bodyPr/>
          <a:lstStyle/>
          <a:p>
            <a:pPr eaLnBrk="1" hangingPunct="1"/>
            <a:r>
              <a:rPr lang="en-US" sz="2400" dirty="0" smtClean="0"/>
              <a:t>Model:</a:t>
            </a:r>
          </a:p>
          <a:p>
            <a:pPr lvl="1" eaLnBrk="1" hangingPunct="1"/>
            <a:r>
              <a:rPr lang="en-US" dirty="0" smtClean="0"/>
              <a:t>Object as a set of parts</a:t>
            </a:r>
          </a:p>
          <a:p>
            <a:pPr lvl="1" eaLnBrk="1" hangingPunct="1"/>
            <a:r>
              <a:rPr lang="en-US" dirty="0" smtClean="0"/>
              <a:t>Relative locations between parts</a:t>
            </a:r>
          </a:p>
          <a:p>
            <a:pPr lvl="1" eaLnBrk="1" hangingPunct="1"/>
            <a:r>
              <a:rPr lang="en-US" dirty="0" smtClean="0"/>
              <a:t>Appearance of part</a:t>
            </a:r>
          </a:p>
          <a:p>
            <a:pPr lvl="1" eaLnBrk="1" hangingPunct="1">
              <a:buFontTx/>
              <a:buNone/>
            </a:pPr>
            <a:endParaRPr lang="en-US" dirty="0" smtClean="0"/>
          </a:p>
        </p:txBody>
      </p:sp>
      <p:sp>
        <p:nvSpPr>
          <p:cNvPr id="35845" name="Text Box 5"/>
          <p:cNvSpPr txBox="1">
            <a:spLocks noChangeArrowheads="1"/>
          </p:cNvSpPr>
          <p:nvPr/>
        </p:nvSpPr>
        <p:spPr bwMode="auto">
          <a:xfrm>
            <a:off x="5994400" y="6553200"/>
            <a:ext cx="3149600" cy="304800"/>
          </a:xfrm>
          <a:prstGeom prst="rect">
            <a:avLst/>
          </a:prstGeom>
          <a:noFill/>
          <a:ln w="9525">
            <a:noFill/>
            <a:miter lim="800000"/>
            <a:headEnd/>
            <a:tailEnd/>
          </a:ln>
        </p:spPr>
        <p:txBody>
          <a:bodyPr wrap="none">
            <a:spAutoFit/>
          </a:bodyPr>
          <a:lstStyle/>
          <a:p>
            <a:r>
              <a:rPr lang="en-US" sz="1400"/>
              <a:t>Figure from [Fischler </a:t>
            </a:r>
            <a:r>
              <a:rPr lang="en-GB" sz="1400"/>
              <a:t>&amp; Elschlager </a:t>
            </a:r>
            <a:r>
              <a:rPr lang="en-US" sz="1400"/>
              <a:t>73]</a:t>
            </a:r>
          </a:p>
        </p:txBody>
      </p:sp>
    </p:spTree>
    <p:extLst>
      <p:ext uri="{BB962C8B-B14F-4D97-AF65-F5344CB8AC3E}">
        <p14:creationId xmlns:p14="http://schemas.microsoft.com/office/powerpoint/2010/main" val="2601951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72723"/>
            <a:ext cx="9144000" cy="576867"/>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3200" dirty="0" smtClean="0"/>
              <a:t>Constellation models</a:t>
            </a:r>
            <a:endParaRPr lang="en-GB" sz="3200" dirty="0"/>
          </a:p>
        </p:txBody>
      </p:sp>
      <p:grpSp>
        <p:nvGrpSpPr>
          <p:cNvPr id="34819" name="Group 22"/>
          <p:cNvGrpSpPr>
            <a:grpSpLocks/>
          </p:cNvGrpSpPr>
          <p:nvPr/>
        </p:nvGrpSpPr>
        <p:grpSpPr bwMode="auto">
          <a:xfrm>
            <a:off x="762000" y="762000"/>
            <a:ext cx="7696200" cy="5257800"/>
            <a:chOff x="192" y="432"/>
            <a:chExt cx="5259" cy="3769"/>
          </a:xfrm>
        </p:grpSpPr>
        <p:pic>
          <p:nvPicPr>
            <p:cNvPr id="34821" name="Picture 3"/>
            <p:cNvPicPr>
              <a:picLocks noChangeAspect="1" noChangeArrowheads="1"/>
            </p:cNvPicPr>
            <p:nvPr/>
          </p:nvPicPr>
          <p:blipFill>
            <a:blip r:embed="rId3" cstate="print"/>
            <a:srcRect/>
            <a:stretch>
              <a:fillRect/>
            </a:stretch>
          </p:blipFill>
          <p:spPr bwMode="auto">
            <a:xfrm>
              <a:off x="2924" y="622"/>
              <a:ext cx="2521" cy="1677"/>
            </a:xfrm>
            <a:prstGeom prst="rect">
              <a:avLst/>
            </a:prstGeom>
            <a:noFill/>
            <a:ln w="9525">
              <a:noFill/>
              <a:miter lim="800000"/>
              <a:headEnd/>
              <a:tailEnd/>
            </a:ln>
          </p:spPr>
        </p:pic>
        <p:pic>
          <p:nvPicPr>
            <p:cNvPr id="34822" name="Picture 4"/>
            <p:cNvPicPr>
              <a:picLocks noChangeAspect="1" noChangeArrowheads="1"/>
            </p:cNvPicPr>
            <p:nvPr/>
          </p:nvPicPr>
          <p:blipFill>
            <a:blip r:embed="rId4" cstate="print"/>
            <a:srcRect/>
            <a:stretch>
              <a:fillRect/>
            </a:stretch>
          </p:blipFill>
          <p:spPr bwMode="auto">
            <a:xfrm>
              <a:off x="2944" y="2466"/>
              <a:ext cx="2507" cy="1675"/>
            </a:xfrm>
            <a:prstGeom prst="rect">
              <a:avLst/>
            </a:prstGeom>
            <a:noFill/>
            <a:ln w="9525">
              <a:noFill/>
              <a:miter lim="800000"/>
              <a:headEnd/>
              <a:tailEnd/>
            </a:ln>
          </p:spPr>
        </p:pic>
        <p:pic>
          <p:nvPicPr>
            <p:cNvPr id="34823" name="Picture 5" descr="car_front"/>
            <p:cNvPicPr>
              <a:picLocks noChangeAspect="1" noChangeArrowheads="1"/>
            </p:cNvPicPr>
            <p:nvPr/>
          </p:nvPicPr>
          <p:blipFill>
            <a:blip r:embed="rId5" cstate="print"/>
            <a:srcRect/>
            <a:stretch>
              <a:fillRect/>
            </a:stretch>
          </p:blipFill>
          <p:spPr bwMode="auto">
            <a:xfrm>
              <a:off x="624" y="432"/>
              <a:ext cx="2112" cy="2112"/>
            </a:xfrm>
            <a:prstGeom prst="rect">
              <a:avLst/>
            </a:prstGeom>
            <a:noFill/>
            <a:ln w="9525">
              <a:noFill/>
              <a:miter lim="800000"/>
              <a:headEnd/>
              <a:tailEnd/>
            </a:ln>
          </p:spPr>
        </p:pic>
        <p:pic>
          <p:nvPicPr>
            <p:cNvPr id="34824" name="Picture 6" descr="First%20Bought%20Car%20Front"/>
            <p:cNvPicPr>
              <a:picLocks noChangeAspect="1" noChangeArrowheads="1"/>
            </p:cNvPicPr>
            <p:nvPr/>
          </p:nvPicPr>
          <p:blipFill>
            <a:blip r:embed="rId6" cstate="print"/>
            <a:srcRect/>
            <a:stretch>
              <a:fillRect/>
            </a:stretch>
          </p:blipFill>
          <p:spPr bwMode="auto">
            <a:xfrm>
              <a:off x="192" y="2400"/>
              <a:ext cx="2700" cy="1800"/>
            </a:xfrm>
            <a:prstGeom prst="rect">
              <a:avLst/>
            </a:prstGeom>
            <a:noFill/>
            <a:ln w="9525">
              <a:noFill/>
              <a:miter lim="800000"/>
              <a:headEnd/>
              <a:tailEnd/>
            </a:ln>
          </p:spPr>
        </p:pic>
        <p:grpSp>
          <p:nvGrpSpPr>
            <p:cNvPr id="34825" name="Group 7"/>
            <p:cNvGrpSpPr>
              <a:grpSpLocks/>
            </p:cNvGrpSpPr>
            <p:nvPr/>
          </p:nvGrpSpPr>
          <p:grpSpPr bwMode="auto">
            <a:xfrm>
              <a:off x="576" y="1632"/>
              <a:ext cx="3213" cy="2569"/>
              <a:chOff x="576" y="1632"/>
              <a:chExt cx="3213" cy="2569"/>
            </a:xfrm>
          </p:grpSpPr>
          <p:sp>
            <p:nvSpPr>
              <p:cNvPr id="34836"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34837"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34838"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34839"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4826" name="Group 12"/>
            <p:cNvGrpSpPr>
              <a:grpSpLocks/>
            </p:cNvGrpSpPr>
            <p:nvPr/>
          </p:nvGrpSpPr>
          <p:grpSpPr bwMode="auto">
            <a:xfrm>
              <a:off x="1776" y="578"/>
              <a:ext cx="3058" cy="2430"/>
              <a:chOff x="1776" y="578"/>
              <a:chExt cx="3058" cy="2430"/>
            </a:xfrm>
          </p:grpSpPr>
          <p:sp>
            <p:nvSpPr>
              <p:cNvPr id="34832"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34833"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34834"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34835"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34827" name="Group 17"/>
            <p:cNvGrpSpPr>
              <a:grpSpLocks/>
            </p:cNvGrpSpPr>
            <p:nvPr/>
          </p:nvGrpSpPr>
          <p:grpSpPr bwMode="auto">
            <a:xfrm>
              <a:off x="2112" y="1188"/>
              <a:ext cx="3178" cy="2445"/>
              <a:chOff x="2112" y="1188"/>
              <a:chExt cx="3178" cy="2445"/>
            </a:xfrm>
          </p:grpSpPr>
          <p:sp>
            <p:nvSpPr>
              <p:cNvPr id="3482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3482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3483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3483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grpSp>
      <p:sp>
        <p:nvSpPr>
          <p:cNvPr id="34820" name="Text Box 23"/>
          <p:cNvSpPr txBox="1">
            <a:spLocks noChangeArrowheads="1"/>
          </p:cNvSpPr>
          <p:nvPr/>
        </p:nvSpPr>
        <p:spPr bwMode="auto">
          <a:xfrm>
            <a:off x="152400" y="6324600"/>
            <a:ext cx="8915400" cy="457200"/>
          </a:xfrm>
          <a:prstGeom prst="rect">
            <a:avLst/>
          </a:prstGeom>
          <a:noFill/>
          <a:ln w="9525">
            <a:noFill/>
            <a:miter lim="800000"/>
            <a:headEnd/>
            <a:tailEnd/>
          </a:ln>
        </p:spPr>
        <p:txBody>
          <a:bodyPr>
            <a:spAutoFit/>
          </a:bodyPr>
          <a:lstStyle/>
          <a:p>
            <a:pPr eaLnBrk="0" hangingPunct="0"/>
            <a:r>
              <a:rPr lang="en-US" sz="2400">
                <a:latin typeface="Times New Roman" pitchFamily="18" charset="0"/>
              </a:rPr>
              <a:t>Weber, Welling &amp; Perona (2000), Fergus, Perona &amp; Zisserman (2003)</a:t>
            </a:r>
          </a:p>
        </p:txBody>
      </p:sp>
    </p:spTree>
    <p:extLst>
      <p:ext uri="{BB962C8B-B14F-4D97-AF65-F5344CB8AC3E}">
        <p14:creationId xmlns:p14="http://schemas.microsoft.com/office/powerpoint/2010/main" val="2951648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4" name="Rectangle 2"/>
          <p:cNvSpPr>
            <a:spLocks noGrp="1" noChangeArrowheads="1"/>
          </p:cNvSpPr>
          <p:nvPr>
            <p:ph type="title"/>
          </p:nvPr>
        </p:nvSpPr>
        <p:spPr>
          <a:xfrm>
            <a:off x="457200" y="304800"/>
            <a:ext cx="8229600" cy="1143000"/>
          </a:xfrm>
        </p:spPr>
        <p:txBody>
          <a:bodyPr/>
          <a:lstStyle/>
          <a:p>
            <a:pPr eaLnBrk="1" hangingPunct="1"/>
            <a:r>
              <a:rPr lang="en-US" dirty="0" smtClean="0"/>
              <a:t>Objects as texture</a:t>
            </a:r>
          </a:p>
        </p:txBody>
      </p:sp>
      <p:grpSp>
        <p:nvGrpSpPr>
          <p:cNvPr id="3105" name="Group 3"/>
          <p:cNvGrpSpPr>
            <a:grpSpLocks/>
          </p:cNvGrpSpPr>
          <p:nvPr/>
        </p:nvGrpSpPr>
        <p:grpSpPr bwMode="auto">
          <a:xfrm>
            <a:off x="6324600" y="2667000"/>
            <a:ext cx="2741613" cy="2019300"/>
            <a:chOff x="3216" y="1440"/>
            <a:chExt cx="2352" cy="1733"/>
          </a:xfrm>
        </p:grpSpPr>
        <p:graphicFrame>
          <p:nvGraphicFramePr>
            <p:cNvPr id="3094" name="Object 4"/>
            <p:cNvGraphicFramePr>
              <a:graphicFrameLocks noChangeAspect="1"/>
            </p:cNvGraphicFramePr>
            <p:nvPr/>
          </p:nvGraphicFramePr>
          <p:xfrm>
            <a:off x="3744" y="1584"/>
            <a:ext cx="327" cy="209"/>
          </p:xfrm>
          <a:graphic>
            <a:graphicData uri="http://schemas.openxmlformats.org/presentationml/2006/ole">
              <mc:AlternateContent xmlns:mc="http://schemas.openxmlformats.org/markup-compatibility/2006">
                <mc:Choice xmlns:v="urn:schemas-microsoft-com:vml" Requires="v">
                  <p:oleObj spid="_x0000_s131134" name="Photo Editor Photo" r:id="rId4" imgW="657317" imgH="419048" progId="">
                    <p:embed/>
                  </p:oleObj>
                </mc:Choice>
                <mc:Fallback>
                  <p:oleObj name="Photo Editor Photo" r:id="rId4" imgW="657317" imgH="4190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584"/>
                          <a:ext cx="327"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5" name="Object 5"/>
            <p:cNvGraphicFramePr>
              <a:graphicFrameLocks noChangeAspect="1"/>
            </p:cNvGraphicFramePr>
            <p:nvPr/>
          </p:nvGraphicFramePr>
          <p:xfrm>
            <a:off x="4608" y="1632"/>
            <a:ext cx="341" cy="246"/>
          </p:xfrm>
          <a:graphic>
            <a:graphicData uri="http://schemas.openxmlformats.org/presentationml/2006/ole">
              <mc:AlternateContent xmlns:mc="http://schemas.openxmlformats.org/markup-compatibility/2006">
                <mc:Choice xmlns:v="urn:schemas-microsoft-com:vml" Requires="v">
                  <p:oleObj spid="_x0000_s131135" name="Photo Editor Photo" r:id="rId6" imgW="685714" imgH="495369" progId="">
                    <p:embed/>
                  </p:oleObj>
                </mc:Choice>
                <mc:Fallback>
                  <p:oleObj name="Photo Editor Photo" r:id="rId6" imgW="685714"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1632"/>
                          <a:ext cx="341"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6" name="Object 6"/>
            <p:cNvGraphicFramePr>
              <a:graphicFrameLocks noChangeAspect="1"/>
            </p:cNvGraphicFramePr>
            <p:nvPr/>
          </p:nvGraphicFramePr>
          <p:xfrm>
            <a:off x="4176" y="1880"/>
            <a:ext cx="289" cy="370"/>
          </p:xfrm>
          <a:graphic>
            <a:graphicData uri="http://schemas.openxmlformats.org/presentationml/2006/ole">
              <mc:AlternateContent xmlns:mc="http://schemas.openxmlformats.org/markup-compatibility/2006">
                <mc:Choice xmlns:v="urn:schemas-microsoft-com:vml" Requires="v">
                  <p:oleObj spid="_x0000_s131136" name="Photo Editor Photo" r:id="rId8" imgW="581106" imgH="743054" progId="">
                    <p:embed/>
                  </p:oleObj>
                </mc:Choice>
                <mc:Fallback>
                  <p:oleObj name="Photo Editor Photo" r:id="rId8" imgW="581106" imgH="74305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 y="1880"/>
                          <a:ext cx="289"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7" name="Object 7"/>
            <p:cNvGraphicFramePr>
              <a:graphicFrameLocks noChangeAspect="1"/>
            </p:cNvGraphicFramePr>
            <p:nvPr/>
          </p:nvGraphicFramePr>
          <p:xfrm>
            <a:off x="4080" y="2400"/>
            <a:ext cx="488" cy="327"/>
          </p:xfrm>
          <a:graphic>
            <a:graphicData uri="http://schemas.openxmlformats.org/presentationml/2006/ole">
              <mc:AlternateContent xmlns:mc="http://schemas.openxmlformats.org/markup-compatibility/2006">
                <mc:Choice xmlns:v="urn:schemas-microsoft-com:vml" Requires="v">
                  <p:oleObj spid="_x0000_s131137" name="Photo Editor Photo" r:id="rId10" imgW="980952" imgH="657317" progId="">
                    <p:embed/>
                  </p:oleObj>
                </mc:Choice>
                <mc:Fallback>
                  <p:oleObj name="Photo Editor Photo" r:id="rId10" imgW="980952" imgH="65731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 y="2400"/>
                          <a:ext cx="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8" name="Object 8"/>
            <p:cNvGraphicFramePr>
              <a:graphicFrameLocks noChangeAspect="1"/>
            </p:cNvGraphicFramePr>
            <p:nvPr/>
          </p:nvGraphicFramePr>
          <p:xfrm>
            <a:off x="5184" y="1440"/>
            <a:ext cx="384" cy="261"/>
          </p:xfrm>
          <a:graphic>
            <a:graphicData uri="http://schemas.openxmlformats.org/presentationml/2006/ole">
              <mc:AlternateContent xmlns:mc="http://schemas.openxmlformats.org/markup-compatibility/2006">
                <mc:Choice xmlns:v="urn:schemas-microsoft-com:vml" Requires="v">
                  <p:oleObj spid="_x0000_s131138" name="Photo Editor Photo" r:id="rId12" imgW="771429" imgH="523810" progId="">
                    <p:embed/>
                  </p:oleObj>
                </mc:Choice>
                <mc:Fallback>
                  <p:oleObj name="Photo Editor Photo" r:id="rId12"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4" y="1440"/>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9" name="Object 9"/>
            <p:cNvGraphicFramePr>
              <a:graphicFrameLocks noChangeAspect="1"/>
            </p:cNvGraphicFramePr>
            <p:nvPr/>
          </p:nvGraphicFramePr>
          <p:xfrm>
            <a:off x="3216" y="1824"/>
            <a:ext cx="261" cy="755"/>
          </p:xfrm>
          <a:graphic>
            <a:graphicData uri="http://schemas.openxmlformats.org/presentationml/2006/ole">
              <mc:AlternateContent xmlns:mc="http://schemas.openxmlformats.org/markup-compatibility/2006">
                <mc:Choice xmlns:v="urn:schemas-microsoft-com:vml" Requires="v">
                  <p:oleObj spid="_x0000_s131139" name="Photo Editor Photo" r:id="rId14" imgW="523810" imgH="1514686" progId="">
                    <p:embed/>
                  </p:oleObj>
                </mc:Choice>
                <mc:Fallback>
                  <p:oleObj name="Photo Editor Photo" r:id="rId14" imgW="523810" imgH="1514686"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6" y="1824"/>
                          <a:ext cx="261"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00" name="Object 10"/>
            <p:cNvGraphicFramePr>
              <a:graphicFrameLocks noChangeAspect="1"/>
            </p:cNvGraphicFramePr>
            <p:nvPr/>
          </p:nvGraphicFramePr>
          <p:xfrm>
            <a:off x="4848" y="2160"/>
            <a:ext cx="303" cy="260"/>
          </p:xfrm>
          <a:graphic>
            <a:graphicData uri="http://schemas.openxmlformats.org/presentationml/2006/ole">
              <mc:AlternateContent xmlns:mc="http://schemas.openxmlformats.org/markup-compatibility/2006">
                <mc:Choice xmlns:v="urn:schemas-microsoft-com:vml" Requires="v">
                  <p:oleObj spid="_x0000_s131140" name="Photo Editor Photo" r:id="rId16" imgW="609524" imgH="523810" progId="">
                    <p:embed/>
                  </p:oleObj>
                </mc:Choice>
                <mc:Fallback>
                  <p:oleObj name="Photo Editor Photo" r:id="rId16"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48" y="2160"/>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01" name="Object 11"/>
            <p:cNvGraphicFramePr>
              <a:graphicFrameLocks noChangeAspect="1"/>
            </p:cNvGraphicFramePr>
            <p:nvPr/>
          </p:nvGraphicFramePr>
          <p:xfrm>
            <a:off x="3648" y="2784"/>
            <a:ext cx="294" cy="389"/>
          </p:xfrm>
          <a:graphic>
            <a:graphicData uri="http://schemas.openxmlformats.org/presentationml/2006/ole">
              <mc:AlternateContent xmlns:mc="http://schemas.openxmlformats.org/markup-compatibility/2006">
                <mc:Choice xmlns:v="urn:schemas-microsoft-com:vml" Requires="v">
                  <p:oleObj spid="_x0000_s131141" name="Photo Editor Photo" r:id="rId18" imgW="590476" imgH="781159" progId="">
                    <p:embed/>
                  </p:oleObj>
                </mc:Choice>
                <mc:Fallback>
                  <p:oleObj name="Photo Editor Photo" r:id="rId18" imgW="590476" imgH="781159"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8" y="2784"/>
                          <a:ext cx="294"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02" name="Object 12"/>
            <p:cNvGraphicFramePr>
              <a:graphicFrameLocks noChangeAspect="1"/>
            </p:cNvGraphicFramePr>
            <p:nvPr/>
          </p:nvGraphicFramePr>
          <p:xfrm>
            <a:off x="4416" y="2832"/>
            <a:ext cx="384" cy="261"/>
          </p:xfrm>
          <a:graphic>
            <a:graphicData uri="http://schemas.openxmlformats.org/presentationml/2006/ole">
              <mc:AlternateContent xmlns:mc="http://schemas.openxmlformats.org/markup-compatibility/2006">
                <mc:Choice xmlns:v="urn:schemas-microsoft-com:vml" Requires="v">
                  <p:oleObj spid="_x0000_s131142" name="Photo Editor Photo" r:id="rId20" imgW="771429" imgH="523810" progId="">
                    <p:embed/>
                  </p:oleObj>
                </mc:Choice>
                <mc:Fallback>
                  <p:oleObj name="Photo Editor Photo" r:id="rId20"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6" y="2832"/>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03" name="Object 13"/>
            <p:cNvGraphicFramePr>
              <a:graphicFrameLocks noChangeAspect="1"/>
            </p:cNvGraphicFramePr>
            <p:nvPr/>
          </p:nvGraphicFramePr>
          <p:xfrm>
            <a:off x="3696" y="2112"/>
            <a:ext cx="303" cy="260"/>
          </p:xfrm>
          <a:graphic>
            <a:graphicData uri="http://schemas.openxmlformats.org/presentationml/2006/ole">
              <mc:AlternateContent xmlns:mc="http://schemas.openxmlformats.org/markup-compatibility/2006">
                <mc:Choice xmlns:v="urn:schemas-microsoft-com:vml" Requires="v">
                  <p:oleObj spid="_x0000_s131143" name="Photo Editor Photo" r:id="rId21" imgW="609524" imgH="523810" progId="">
                    <p:embed/>
                  </p:oleObj>
                </mc:Choice>
                <mc:Fallback>
                  <p:oleObj name="Photo Editor Photo" r:id="rId21"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96" y="2112"/>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106" name="Group 14"/>
          <p:cNvGrpSpPr>
            <a:grpSpLocks/>
          </p:cNvGrpSpPr>
          <p:nvPr/>
        </p:nvGrpSpPr>
        <p:grpSpPr bwMode="auto">
          <a:xfrm>
            <a:off x="228600" y="2514600"/>
            <a:ext cx="2381250" cy="2319338"/>
            <a:chOff x="624" y="1536"/>
            <a:chExt cx="1863" cy="1815"/>
          </a:xfrm>
        </p:grpSpPr>
        <p:graphicFrame>
          <p:nvGraphicFramePr>
            <p:cNvPr id="3084" name="Object 15"/>
            <p:cNvGraphicFramePr>
              <a:graphicFrameLocks noChangeAspect="1"/>
            </p:cNvGraphicFramePr>
            <p:nvPr/>
          </p:nvGraphicFramePr>
          <p:xfrm>
            <a:off x="2160" y="1680"/>
            <a:ext cx="327" cy="209"/>
          </p:xfrm>
          <a:graphic>
            <a:graphicData uri="http://schemas.openxmlformats.org/presentationml/2006/ole">
              <mc:AlternateContent xmlns:mc="http://schemas.openxmlformats.org/markup-compatibility/2006">
                <mc:Choice xmlns:v="urn:schemas-microsoft-com:vml" Requires="v">
                  <p:oleObj spid="_x0000_s131144" name="Photo Editor Photo" r:id="rId22" imgW="657317" imgH="419048" progId="">
                    <p:embed/>
                  </p:oleObj>
                </mc:Choice>
                <mc:Fallback>
                  <p:oleObj name="Photo Editor Photo" r:id="rId22" imgW="657317" imgH="4190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1680"/>
                          <a:ext cx="327"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5" name="Object 16"/>
            <p:cNvGraphicFramePr>
              <a:graphicFrameLocks noChangeAspect="1"/>
            </p:cNvGraphicFramePr>
            <p:nvPr/>
          </p:nvGraphicFramePr>
          <p:xfrm>
            <a:off x="624" y="2688"/>
            <a:ext cx="341" cy="246"/>
          </p:xfrm>
          <a:graphic>
            <a:graphicData uri="http://schemas.openxmlformats.org/presentationml/2006/ole">
              <mc:AlternateContent xmlns:mc="http://schemas.openxmlformats.org/markup-compatibility/2006">
                <mc:Choice xmlns:v="urn:schemas-microsoft-com:vml" Requires="v">
                  <p:oleObj spid="_x0000_s131145" name="Photo Editor Photo" r:id="rId23" imgW="685714" imgH="495369" progId="">
                    <p:embed/>
                  </p:oleObj>
                </mc:Choice>
                <mc:Fallback>
                  <p:oleObj name="Photo Editor Photo" r:id="rId23" imgW="685714"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2688"/>
                          <a:ext cx="341"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6" name="Object 17"/>
            <p:cNvGraphicFramePr>
              <a:graphicFrameLocks noChangeAspect="1"/>
            </p:cNvGraphicFramePr>
            <p:nvPr/>
          </p:nvGraphicFramePr>
          <p:xfrm>
            <a:off x="816" y="1536"/>
            <a:ext cx="289" cy="370"/>
          </p:xfrm>
          <a:graphic>
            <a:graphicData uri="http://schemas.openxmlformats.org/presentationml/2006/ole">
              <mc:AlternateContent xmlns:mc="http://schemas.openxmlformats.org/markup-compatibility/2006">
                <mc:Choice xmlns:v="urn:schemas-microsoft-com:vml" Requires="v">
                  <p:oleObj spid="_x0000_s131146" name="Photo Editor Photo" r:id="rId24" imgW="581106" imgH="743054" progId="">
                    <p:embed/>
                  </p:oleObj>
                </mc:Choice>
                <mc:Fallback>
                  <p:oleObj name="Photo Editor Photo" r:id="rId24" imgW="581106" imgH="74305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 y="1536"/>
                          <a:ext cx="289"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7" name="Object 18"/>
            <p:cNvGraphicFramePr>
              <a:graphicFrameLocks noChangeAspect="1"/>
            </p:cNvGraphicFramePr>
            <p:nvPr/>
          </p:nvGraphicFramePr>
          <p:xfrm>
            <a:off x="1920" y="3024"/>
            <a:ext cx="488" cy="327"/>
          </p:xfrm>
          <a:graphic>
            <a:graphicData uri="http://schemas.openxmlformats.org/presentationml/2006/ole">
              <mc:AlternateContent xmlns:mc="http://schemas.openxmlformats.org/markup-compatibility/2006">
                <mc:Choice xmlns:v="urn:schemas-microsoft-com:vml" Requires="v">
                  <p:oleObj spid="_x0000_s131147" name="Photo Editor Photo" r:id="rId25" imgW="980952" imgH="657317" progId="">
                    <p:embed/>
                  </p:oleObj>
                </mc:Choice>
                <mc:Fallback>
                  <p:oleObj name="Photo Editor Photo" r:id="rId25" imgW="980952" imgH="65731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 y="3024"/>
                          <a:ext cx="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8" name="Object 19"/>
            <p:cNvGraphicFramePr>
              <a:graphicFrameLocks noChangeAspect="1"/>
            </p:cNvGraphicFramePr>
            <p:nvPr/>
          </p:nvGraphicFramePr>
          <p:xfrm>
            <a:off x="1152" y="2736"/>
            <a:ext cx="384" cy="261"/>
          </p:xfrm>
          <a:graphic>
            <a:graphicData uri="http://schemas.openxmlformats.org/presentationml/2006/ole">
              <mc:AlternateContent xmlns:mc="http://schemas.openxmlformats.org/markup-compatibility/2006">
                <mc:Choice xmlns:v="urn:schemas-microsoft-com:vml" Requires="v">
                  <p:oleObj spid="_x0000_s131148" name="Photo Editor Photo" r:id="rId26" imgW="771429" imgH="523810" progId="">
                    <p:embed/>
                  </p:oleObj>
                </mc:Choice>
                <mc:Fallback>
                  <p:oleObj name="Photo Editor Photo" r:id="rId26"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2" y="2736"/>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9" name="Object 20"/>
            <p:cNvGraphicFramePr>
              <a:graphicFrameLocks noChangeAspect="1"/>
            </p:cNvGraphicFramePr>
            <p:nvPr/>
          </p:nvGraphicFramePr>
          <p:xfrm>
            <a:off x="1824" y="2016"/>
            <a:ext cx="261" cy="755"/>
          </p:xfrm>
          <a:graphic>
            <a:graphicData uri="http://schemas.openxmlformats.org/presentationml/2006/ole">
              <mc:AlternateContent xmlns:mc="http://schemas.openxmlformats.org/markup-compatibility/2006">
                <mc:Choice xmlns:v="urn:schemas-microsoft-com:vml" Requires="v">
                  <p:oleObj spid="_x0000_s131149" name="Photo Editor Photo" r:id="rId27" imgW="523810" imgH="1514686" progId="">
                    <p:embed/>
                  </p:oleObj>
                </mc:Choice>
                <mc:Fallback>
                  <p:oleObj name="Photo Editor Photo" r:id="rId27" imgW="523810" imgH="1514686"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4" y="2016"/>
                          <a:ext cx="261"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0" name="Object 21"/>
            <p:cNvGraphicFramePr>
              <a:graphicFrameLocks noChangeAspect="1"/>
            </p:cNvGraphicFramePr>
            <p:nvPr/>
          </p:nvGraphicFramePr>
          <p:xfrm>
            <a:off x="1200" y="1584"/>
            <a:ext cx="303" cy="260"/>
          </p:xfrm>
          <a:graphic>
            <a:graphicData uri="http://schemas.openxmlformats.org/presentationml/2006/ole">
              <mc:AlternateContent xmlns:mc="http://schemas.openxmlformats.org/markup-compatibility/2006">
                <mc:Choice xmlns:v="urn:schemas-microsoft-com:vml" Requires="v">
                  <p:oleObj spid="_x0000_s131150" name="Photo Editor Photo" r:id="rId28" imgW="609524" imgH="523810" progId="">
                    <p:embed/>
                  </p:oleObj>
                </mc:Choice>
                <mc:Fallback>
                  <p:oleObj name="Photo Editor Photo" r:id="rId28"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0" y="1584"/>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1" name="Object 22"/>
            <p:cNvGraphicFramePr>
              <a:graphicFrameLocks noChangeAspect="1"/>
            </p:cNvGraphicFramePr>
            <p:nvPr/>
          </p:nvGraphicFramePr>
          <p:xfrm>
            <a:off x="1536" y="1536"/>
            <a:ext cx="294" cy="389"/>
          </p:xfrm>
          <a:graphic>
            <a:graphicData uri="http://schemas.openxmlformats.org/presentationml/2006/ole">
              <mc:AlternateContent xmlns:mc="http://schemas.openxmlformats.org/markup-compatibility/2006">
                <mc:Choice xmlns:v="urn:schemas-microsoft-com:vml" Requires="v">
                  <p:oleObj spid="_x0000_s131151" name="Photo Editor Photo" r:id="rId29" imgW="590476" imgH="781159" progId="">
                    <p:embed/>
                  </p:oleObj>
                </mc:Choice>
                <mc:Fallback>
                  <p:oleObj name="Photo Editor Photo" r:id="rId29" imgW="590476" imgH="781159"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36" y="1536"/>
                          <a:ext cx="294"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2" name="Object 23"/>
            <p:cNvGraphicFramePr>
              <a:graphicFrameLocks noChangeAspect="1"/>
            </p:cNvGraphicFramePr>
            <p:nvPr/>
          </p:nvGraphicFramePr>
          <p:xfrm>
            <a:off x="1296" y="2208"/>
            <a:ext cx="384" cy="261"/>
          </p:xfrm>
          <a:graphic>
            <a:graphicData uri="http://schemas.openxmlformats.org/presentationml/2006/ole">
              <mc:AlternateContent xmlns:mc="http://schemas.openxmlformats.org/markup-compatibility/2006">
                <mc:Choice xmlns:v="urn:schemas-microsoft-com:vml" Requires="v">
                  <p:oleObj spid="_x0000_s131152" name="Photo Editor Photo" r:id="rId30" imgW="771429" imgH="523810" progId="">
                    <p:embed/>
                  </p:oleObj>
                </mc:Choice>
                <mc:Fallback>
                  <p:oleObj name="Photo Editor Photo" r:id="rId30"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6" y="2208"/>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3" name="Object 24"/>
            <p:cNvGraphicFramePr>
              <a:graphicFrameLocks noChangeAspect="1"/>
            </p:cNvGraphicFramePr>
            <p:nvPr/>
          </p:nvGraphicFramePr>
          <p:xfrm>
            <a:off x="816" y="2056"/>
            <a:ext cx="303" cy="260"/>
          </p:xfrm>
          <a:graphic>
            <a:graphicData uri="http://schemas.openxmlformats.org/presentationml/2006/ole">
              <mc:AlternateContent xmlns:mc="http://schemas.openxmlformats.org/markup-compatibility/2006">
                <mc:Choice xmlns:v="urn:schemas-microsoft-com:vml" Requires="v">
                  <p:oleObj spid="_x0000_s131153" name="Photo Editor Photo" r:id="rId31" imgW="609524" imgH="523810" progId="">
                    <p:embed/>
                  </p:oleObj>
                </mc:Choice>
                <mc:Fallback>
                  <p:oleObj name="Photo Editor Photo" r:id="rId31"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 y="2056"/>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107" name="Group 25"/>
          <p:cNvGrpSpPr>
            <a:grpSpLocks/>
          </p:cNvGrpSpPr>
          <p:nvPr/>
        </p:nvGrpSpPr>
        <p:grpSpPr bwMode="auto">
          <a:xfrm>
            <a:off x="3048000" y="2971800"/>
            <a:ext cx="2743200" cy="1679575"/>
            <a:chOff x="-96" y="2016"/>
            <a:chExt cx="2127" cy="1302"/>
          </a:xfrm>
        </p:grpSpPr>
        <p:graphicFrame>
          <p:nvGraphicFramePr>
            <p:cNvPr id="3074" name="Object 26"/>
            <p:cNvGraphicFramePr>
              <a:graphicFrameLocks noChangeAspect="1"/>
            </p:cNvGraphicFramePr>
            <p:nvPr/>
          </p:nvGraphicFramePr>
          <p:xfrm>
            <a:off x="432" y="2400"/>
            <a:ext cx="327" cy="209"/>
          </p:xfrm>
          <a:graphic>
            <a:graphicData uri="http://schemas.openxmlformats.org/presentationml/2006/ole">
              <mc:AlternateContent xmlns:mc="http://schemas.openxmlformats.org/markup-compatibility/2006">
                <mc:Choice xmlns:v="urn:schemas-microsoft-com:vml" Requires="v">
                  <p:oleObj spid="_x0000_s131154" name="Photo Editor Photo" r:id="rId32" imgW="657317" imgH="419048" progId="">
                    <p:embed/>
                  </p:oleObj>
                </mc:Choice>
                <mc:Fallback>
                  <p:oleObj name="Photo Editor Photo" r:id="rId32" imgW="657317" imgH="4190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2400"/>
                          <a:ext cx="327"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27"/>
            <p:cNvGraphicFramePr>
              <a:graphicFrameLocks noChangeAspect="1"/>
            </p:cNvGraphicFramePr>
            <p:nvPr/>
          </p:nvGraphicFramePr>
          <p:xfrm>
            <a:off x="384" y="3072"/>
            <a:ext cx="341" cy="246"/>
          </p:xfrm>
          <a:graphic>
            <a:graphicData uri="http://schemas.openxmlformats.org/presentationml/2006/ole">
              <mc:AlternateContent xmlns:mc="http://schemas.openxmlformats.org/markup-compatibility/2006">
                <mc:Choice xmlns:v="urn:schemas-microsoft-com:vml" Requires="v">
                  <p:oleObj spid="_x0000_s131155" name="Photo Editor Photo" r:id="rId33" imgW="685714" imgH="495369" progId="">
                    <p:embed/>
                  </p:oleObj>
                </mc:Choice>
                <mc:Fallback>
                  <p:oleObj name="Photo Editor Photo" r:id="rId33" imgW="685714"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 y="3072"/>
                          <a:ext cx="341"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28"/>
            <p:cNvGraphicFramePr>
              <a:graphicFrameLocks noChangeAspect="1"/>
            </p:cNvGraphicFramePr>
            <p:nvPr/>
          </p:nvGraphicFramePr>
          <p:xfrm>
            <a:off x="432" y="2640"/>
            <a:ext cx="289" cy="370"/>
          </p:xfrm>
          <a:graphic>
            <a:graphicData uri="http://schemas.openxmlformats.org/presentationml/2006/ole">
              <mc:AlternateContent xmlns:mc="http://schemas.openxmlformats.org/markup-compatibility/2006">
                <mc:Choice xmlns:v="urn:schemas-microsoft-com:vml" Requires="v">
                  <p:oleObj spid="_x0000_s131156" name="Photo Editor Photo" r:id="rId34" imgW="581106" imgH="743054" progId="">
                    <p:embed/>
                  </p:oleObj>
                </mc:Choice>
                <mc:Fallback>
                  <p:oleObj name="Photo Editor Photo" r:id="rId34" imgW="581106" imgH="74305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 y="2640"/>
                          <a:ext cx="289"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29"/>
            <p:cNvGraphicFramePr>
              <a:graphicFrameLocks noChangeAspect="1"/>
            </p:cNvGraphicFramePr>
            <p:nvPr/>
          </p:nvGraphicFramePr>
          <p:xfrm>
            <a:off x="336" y="2016"/>
            <a:ext cx="488" cy="327"/>
          </p:xfrm>
          <a:graphic>
            <a:graphicData uri="http://schemas.openxmlformats.org/presentationml/2006/ole">
              <mc:AlternateContent xmlns:mc="http://schemas.openxmlformats.org/markup-compatibility/2006">
                <mc:Choice xmlns:v="urn:schemas-microsoft-com:vml" Requires="v">
                  <p:oleObj spid="_x0000_s131157" name="Photo Editor Photo" r:id="rId35" imgW="980952" imgH="657317" progId="">
                    <p:embed/>
                  </p:oleObj>
                </mc:Choice>
                <mc:Fallback>
                  <p:oleObj name="Photo Editor Photo" r:id="rId35" imgW="980952" imgH="65731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 y="2016"/>
                          <a:ext cx="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8" name="Object 30"/>
            <p:cNvGraphicFramePr>
              <a:graphicFrameLocks noChangeAspect="1"/>
            </p:cNvGraphicFramePr>
            <p:nvPr/>
          </p:nvGraphicFramePr>
          <p:xfrm>
            <a:off x="-96" y="2640"/>
            <a:ext cx="384" cy="261"/>
          </p:xfrm>
          <a:graphic>
            <a:graphicData uri="http://schemas.openxmlformats.org/presentationml/2006/ole">
              <mc:AlternateContent xmlns:mc="http://schemas.openxmlformats.org/markup-compatibility/2006">
                <mc:Choice xmlns:v="urn:schemas-microsoft-com:vml" Requires="v">
                  <p:oleObj spid="_x0000_s131158" name="Photo Editor Photo" r:id="rId36" imgW="771429" imgH="523810" progId="">
                    <p:embed/>
                  </p:oleObj>
                </mc:Choice>
                <mc:Fallback>
                  <p:oleObj name="Photo Editor Photo" r:id="rId36"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 y="2640"/>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9" name="Object 31"/>
            <p:cNvGraphicFramePr>
              <a:graphicFrameLocks noChangeAspect="1"/>
            </p:cNvGraphicFramePr>
            <p:nvPr/>
          </p:nvGraphicFramePr>
          <p:xfrm>
            <a:off x="864" y="2544"/>
            <a:ext cx="261" cy="755"/>
          </p:xfrm>
          <a:graphic>
            <a:graphicData uri="http://schemas.openxmlformats.org/presentationml/2006/ole">
              <mc:AlternateContent xmlns:mc="http://schemas.openxmlformats.org/markup-compatibility/2006">
                <mc:Choice xmlns:v="urn:schemas-microsoft-com:vml" Requires="v">
                  <p:oleObj spid="_x0000_s131159" name="Photo Editor Photo" r:id="rId37" imgW="523810" imgH="1514686" progId="">
                    <p:embed/>
                  </p:oleObj>
                </mc:Choice>
                <mc:Fallback>
                  <p:oleObj name="Photo Editor Photo" r:id="rId37" imgW="523810" imgH="1514686"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4" y="2544"/>
                          <a:ext cx="261"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0" name="Object 32"/>
            <p:cNvGraphicFramePr>
              <a:graphicFrameLocks noChangeAspect="1"/>
            </p:cNvGraphicFramePr>
            <p:nvPr/>
          </p:nvGraphicFramePr>
          <p:xfrm>
            <a:off x="1632" y="2592"/>
            <a:ext cx="303" cy="260"/>
          </p:xfrm>
          <a:graphic>
            <a:graphicData uri="http://schemas.openxmlformats.org/presentationml/2006/ole">
              <mc:AlternateContent xmlns:mc="http://schemas.openxmlformats.org/markup-compatibility/2006">
                <mc:Choice xmlns:v="urn:schemas-microsoft-com:vml" Requires="v">
                  <p:oleObj spid="_x0000_s131160" name="Photo Editor Photo" r:id="rId38" imgW="609524" imgH="523810" progId="">
                    <p:embed/>
                  </p:oleObj>
                </mc:Choice>
                <mc:Fallback>
                  <p:oleObj name="Photo Editor Photo" r:id="rId38"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32" y="2592"/>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1" name="Object 33"/>
            <p:cNvGraphicFramePr>
              <a:graphicFrameLocks noChangeAspect="1"/>
            </p:cNvGraphicFramePr>
            <p:nvPr/>
          </p:nvGraphicFramePr>
          <p:xfrm>
            <a:off x="1152" y="2160"/>
            <a:ext cx="294" cy="389"/>
          </p:xfrm>
          <a:graphic>
            <a:graphicData uri="http://schemas.openxmlformats.org/presentationml/2006/ole">
              <mc:AlternateContent xmlns:mc="http://schemas.openxmlformats.org/markup-compatibility/2006">
                <mc:Choice xmlns:v="urn:schemas-microsoft-com:vml" Requires="v">
                  <p:oleObj spid="_x0000_s131161" name="Photo Editor Photo" r:id="rId39" imgW="590476" imgH="781159" progId="">
                    <p:embed/>
                  </p:oleObj>
                </mc:Choice>
                <mc:Fallback>
                  <p:oleObj name="Photo Editor Photo" r:id="rId39" imgW="590476" imgH="781159"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52" y="2160"/>
                          <a:ext cx="294"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34"/>
            <p:cNvGraphicFramePr>
              <a:graphicFrameLocks noChangeAspect="1"/>
            </p:cNvGraphicFramePr>
            <p:nvPr/>
          </p:nvGraphicFramePr>
          <p:xfrm>
            <a:off x="1344" y="2976"/>
            <a:ext cx="384" cy="261"/>
          </p:xfrm>
          <a:graphic>
            <a:graphicData uri="http://schemas.openxmlformats.org/presentationml/2006/ole">
              <mc:AlternateContent xmlns:mc="http://schemas.openxmlformats.org/markup-compatibility/2006">
                <mc:Choice xmlns:v="urn:schemas-microsoft-com:vml" Requires="v">
                  <p:oleObj spid="_x0000_s131162" name="Photo Editor Photo" r:id="rId40" imgW="771429" imgH="523810" progId="">
                    <p:embed/>
                  </p:oleObj>
                </mc:Choice>
                <mc:Fallback>
                  <p:oleObj name="Photo Editor Photo" r:id="rId40" imgW="771429" imgH="52381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4" y="2976"/>
                          <a:ext cx="384"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35"/>
            <p:cNvGraphicFramePr>
              <a:graphicFrameLocks noChangeAspect="1"/>
            </p:cNvGraphicFramePr>
            <p:nvPr/>
          </p:nvGraphicFramePr>
          <p:xfrm>
            <a:off x="1728" y="2160"/>
            <a:ext cx="303" cy="260"/>
          </p:xfrm>
          <a:graphic>
            <a:graphicData uri="http://schemas.openxmlformats.org/presentationml/2006/ole">
              <mc:AlternateContent xmlns:mc="http://schemas.openxmlformats.org/markup-compatibility/2006">
                <mc:Choice xmlns:v="urn:schemas-microsoft-com:vml" Requires="v">
                  <p:oleObj spid="_x0000_s131163" name="Photo Editor Photo" r:id="rId41" imgW="609524" imgH="523810" progId="">
                    <p:embed/>
                  </p:oleObj>
                </mc:Choice>
                <mc:Fallback>
                  <p:oleObj name="Photo Editor Photo" r:id="rId41" imgW="609524" imgH="52381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8" y="2160"/>
                          <a:ext cx="30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08" name="Rectangle 36"/>
          <p:cNvSpPr>
            <a:spLocks noChangeArrowheads="1"/>
          </p:cNvSpPr>
          <p:nvPr/>
        </p:nvSpPr>
        <p:spPr bwMode="auto">
          <a:xfrm>
            <a:off x="76200" y="2438400"/>
            <a:ext cx="2667000" cy="2530475"/>
          </a:xfrm>
          <a:prstGeom prst="rect">
            <a:avLst/>
          </a:prstGeom>
          <a:noFill/>
          <a:ln w="9525">
            <a:solidFill>
              <a:schemeClr val="tx1"/>
            </a:solidFill>
            <a:miter lim="800000"/>
            <a:headEnd/>
            <a:tailEnd/>
          </a:ln>
        </p:spPr>
        <p:txBody>
          <a:bodyPr wrap="none" anchor="ctr"/>
          <a:lstStyle/>
          <a:p>
            <a:pPr fontAlgn="auto">
              <a:spcBef>
                <a:spcPts val="0"/>
              </a:spcBef>
              <a:spcAft>
                <a:spcPts val="0"/>
              </a:spcAft>
            </a:pPr>
            <a:endParaRPr lang="en-US">
              <a:solidFill>
                <a:prstClr val="black"/>
              </a:solidFill>
              <a:latin typeface="Calibri"/>
            </a:endParaRPr>
          </a:p>
        </p:txBody>
      </p:sp>
      <p:sp>
        <p:nvSpPr>
          <p:cNvPr id="3109" name="Rectangle 37"/>
          <p:cNvSpPr>
            <a:spLocks noChangeArrowheads="1"/>
          </p:cNvSpPr>
          <p:nvPr/>
        </p:nvSpPr>
        <p:spPr bwMode="auto">
          <a:xfrm>
            <a:off x="6261100" y="2438400"/>
            <a:ext cx="2806700" cy="2544763"/>
          </a:xfrm>
          <a:prstGeom prst="rect">
            <a:avLst/>
          </a:prstGeom>
          <a:noFill/>
          <a:ln w="9525">
            <a:solidFill>
              <a:schemeClr val="tx1"/>
            </a:solidFill>
            <a:miter lim="800000"/>
            <a:headEnd/>
            <a:tailEnd/>
          </a:ln>
        </p:spPr>
        <p:txBody>
          <a:bodyPr wrap="none" anchor="ctr"/>
          <a:lstStyle/>
          <a:p>
            <a:pPr fontAlgn="auto">
              <a:spcBef>
                <a:spcPts val="0"/>
              </a:spcBef>
              <a:spcAft>
                <a:spcPts val="0"/>
              </a:spcAft>
            </a:pPr>
            <a:endParaRPr lang="en-US">
              <a:solidFill>
                <a:prstClr val="black"/>
              </a:solidFill>
              <a:latin typeface="Calibri"/>
            </a:endParaRPr>
          </a:p>
        </p:txBody>
      </p:sp>
      <p:sp>
        <p:nvSpPr>
          <p:cNvPr id="3110" name="Rectangle 38"/>
          <p:cNvSpPr>
            <a:spLocks noChangeArrowheads="1"/>
          </p:cNvSpPr>
          <p:nvPr/>
        </p:nvSpPr>
        <p:spPr bwMode="auto">
          <a:xfrm>
            <a:off x="3048000" y="2438400"/>
            <a:ext cx="2806700" cy="2544763"/>
          </a:xfrm>
          <a:prstGeom prst="rect">
            <a:avLst/>
          </a:prstGeom>
          <a:noFill/>
          <a:ln w="9525">
            <a:solidFill>
              <a:schemeClr val="tx1"/>
            </a:solidFill>
            <a:miter lim="800000"/>
            <a:headEnd/>
            <a:tailEnd/>
          </a:ln>
        </p:spPr>
        <p:txBody>
          <a:bodyPr wrap="none" anchor="ctr"/>
          <a:lstStyle/>
          <a:p>
            <a:pPr fontAlgn="auto">
              <a:spcBef>
                <a:spcPts val="0"/>
              </a:spcBef>
              <a:spcAft>
                <a:spcPts val="0"/>
              </a:spcAft>
            </a:pPr>
            <a:endParaRPr lang="en-US">
              <a:solidFill>
                <a:prstClr val="black"/>
              </a:solidFill>
              <a:latin typeface="Calibri"/>
            </a:endParaRPr>
          </a:p>
        </p:txBody>
      </p:sp>
      <p:sp>
        <p:nvSpPr>
          <p:cNvPr id="3111" name="Rectangle 40"/>
          <p:cNvSpPr>
            <a:spLocks noGrp="1" noChangeArrowheads="1"/>
          </p:cNvSpPr>
          <p:nvPr>
            <p:ph type="body" idx="1"/>
          </p:nvPr>
        </p:nvSpPr>
        <p:spPr>
          <a:xfrm>
            <a:off x="457200" y="1600200"/>
            <a:ext cx="8229600" cy="4876800"/>
          </a:xfrm>
        </p:spPr>
        <p:txBody>
          <a:bodyPr>
            <a:normAutofit lnSpcReduction="10000"/>
          </a:bodyPr>
          <a:lstStyle/>
          <a:p>
            <a:pPr eaLnBrk="1" hangingPunct="1">
              <a:lnSpc>
                <a:spcPct val="90000"/>
              </a:lnSpc>
            </a:pPr>
            <a:r>
              <a:rPr lang="en-US" dirty="0" smtClean="0"/>
              <a:t>All of these are treated as being the same – no segmentation (background, foreground)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spTree>
    <p:extLst>
      <p:ext uri="{BB962C8B-B14F-4D97-AF65-F5344CB8AC3E}">
        <p14:creationId xmlns:p14="http://schemas.microsoft.com/office/powerpoint/2010/main" val="1348597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4000" dirty="0" smtClean="0"/>
              <a:t>Global scene descriptors</a:t>
            </a:r>
          </a:p>
        </p:txBody>
      </p:sp>
      <p:sp>
        <p:nvSpPr>
          <p:cNvPr id="38915" name="Rectangle 3"/>
          <p:cNvSpPr>
            <a:spLocks noGrp="1" noChangeArrowheads="1"/>
          </p:cNvSpPr>
          <p:nvPr>
            <p:ph type="body" idx="1"/>
          </p:nvPr>
        </p:nvSpPr>
        <p:spPr/>
        <p:txBody>
          <a:bodyPr/>
          <a:lstStyle/>
          <a:p>
            <a:pPr eaLnBrk="1" hangingPunct="1"/>
            <a:r>
              <a:rPr lang="en-US" smtClean="0"/>
              <a:t>The “gist” of a scene: Oliva &amp; Torralba (2001)</a:t>
            </a:r>
          </a:p>
        </p:txBody>
      </p:sp>
      <p:grpSp>
        <p:nvGrpSpPr>
          <p:cNvPr id="38916" name="Group 9"/>
          <p:cNvGrpSpPr>
            <a:grpSpLocks/>
          </p:cNvGrpSpPr>
          <p:nvPr/>
        </p:nvGrpSpPr>
        <p:grpSpPr bwMode="auto">
          <a:xfrm>
            <a:off x="4114800" y="2590800"/>
            <a:ext cx="4953000" cy="2895600"/>
            <a:chOff x="912" y="1776"/>
            <a:chExt cx="4074" cy="2229"/>
          </a:xfrm>
        </p:grpSpPr>
        <p:pic>
          <p:nvPicPr>
            <p:cNvPr id="38919" name="Picture 4" descr="gist"/>
            <p:cNvPicPr>
              <a:picLocks noChangeAspect="1" noChangeArrowheads="1"/>
            </p:cNvPicPr>
            <p:nvPr/>
          </p:nvPicPr>
          <p:blipFill>
            <a:blip r:embed="rId3" cstate="print"/>
            <a:srcRect/>
            <a:stretch>
              <a:fillRect/>
            </a:stretch>
          </p:blipFill>
          <p:spPr bwMode="auto">
            <a:xfrm>
              <a:off x="912" y="1776"/>
              <a:ext cx="2880" cy="2229"/>
            </a:xfrm>
            <a:prstGeom prst="rect">
              <a:avLst/>
            </a:prstGeom>
            <a:noFill/>
            <a:ln w="9525">
              <a:noFill/>
              <a:miter lim="800000"/>
              <a:headEnd/>
              <a:tailEnd/>
            </a:ln>
          </p:spPr>
        </p:pic>
        <p:pic>
          <p:nvPicPr>
            <p:cNvPr id="38920" name="Picture 7"/>
            <p:cNvPicPr>
              <a:picLocks noChangeAspect="1" noChangeArrowheads="1"/>
            </p:cNvPicPr>
            <p:nvPr/>
          </p:nvPicPr>
          <p:blipFill>
            <a:blip r:embed="rId4" cstate="print"/>
            <a:srcRect r="49162"/>
            <a:stretch>
              <a:fillRect/>
            </a:stretch>
          </p:blipFill>
          <p:spPr bwMode="auto">
            <a:xfrm>
              <a:off x="3840" y="1776"/>
              <a:ext cx="1146" cy="1093"/>
            </a:xfrm>
            <a:prstGeom prst="rect">
              <a:avLst/>
            </a:prstGeom>
            <a:noFill/>
            <a:ln w="9525">
              <a:noFill/>
              <a:miter lim="800000"/>
              <a:headEnd/>
              <a:tailEnd/>
            </a:ln>
          </p:spPr>
        </p:pic>
        <p:pic>
          <p:nvPicPr>
            <p:cNvPr id="38921" name="Picture 8"/>
            <p:cNvPicPr>
              <a:picLocks noChangeAspect="1" noChangeArrowheads="1"/>
            </p:cNvPicPr>
            <p:nvPr/>
          </p:nvPicPr>
          <p:blipFill>
            <a:blip r:embed="rId4" cstate="print"/>
            <a:srcRect l="49162"/>
            <a:stretch>
              <a:fillRect/>
            </a:stretch>
          </p:blipFill>
          <p:spPr bwMode="auto">
            <a:xfrm>
              <a:off x="3792" y="2880"/>
              <a:ext cx="1146" cy="1093"/>
            </a:xfrm>
            <a:prstGeom prst="rect">
              <a:avLst/>
            </a:prstGeom>
            <a:noFill/>
            <a:ln w="9525">
              <a:noFill/>
              <a:miter lim="800000"/>
              <a:headEnd/>
              <a:tailEnd/>
            </a:ln>
          </p:spPr>
        </p:pic>
      </p:grpSp>
      <p:pic>
        <p:nvPicPr>
          <p:cNvPr id="38917" name="Picture 42" descr="0681_gist_photoshopped"/>
          <p:cNvPicPr>
            <a:picLocks noChangeAspect="1" noChangeArrowheads="1"/>
          </p:cNvPicPr>
          <p:nvPr/>
        </p:nvPicPr>
        <p:blipFill>
          <a:blip r:embed="rId5" cstate="print"/>
          <a:srcRect/>
          <a:stretch>
            <a:fillRect/>
          </a:stretch>
        </p:blipFill>
        <p:spPr bwMode="auto">
          <a:xfrm>
            <a:off x="152400" y="2590800"/>
            <a:ext cx="3657600" cy="2860675"/>
          </a:xfrm>
          <a:prstGeom prst="rect">
            <a:avLst/>
          </a:prstGeom>
          <a:noFill/>
          <a:ln w="9525">
            <a:noFill/>
            <a:miter lim="800000"/>
            <a:headEnd/>
            <a:tailEnd/>
          </a:ln>
        </p:spPr>
      </p:pic>
      <p:sp>
        <p:nvSpPr>
          <p:cNvPr id="38918" name="Rectangle 8"/>
          <p:cNvSpPr>
            <a:spLocks noChangeArrowheads="1"/>
          </p:cNvSpPr>
          <p:nvPr/>
        </p:nvSpPr>
        <p:spPr bwMode="auto">
          <a:xfrm>
            <a:off x="685800" y="6019800"/>
            <a:ext cx="7848600" cy="461963"/>
          </a:xfrm>
          <a:prstGeom prst="rect">
            <a:avLst/>
          </a:prstGeom>
          <a:noFill/>
          <a:ln w="9525">
            <a:noFill/>
            <a:miter lim="800000"/>
            <a:headEnd/>
            <a:tailEnd/>
          </a:ln>
        </p:spPr>
        <p:txBody>
          <a:bodyPr>
            <a:spAutoFit/>
          </a:bodyPr>
          <a:lstStyle/>
          <a:p>
            <a:pPr algn="ctr" fontAlgn="auto">
              <a:spcBef>
                <a:spcPts val="0"/>
              </a:spcBef>
              <a:spcAft>
                <a:spcPts val="0"/>
              </a:spcAft>
            </a:pPr>
            <a:r>
              <a:rPr lang="en-US" sz="2400">
                <a:solidFill>
                  <a:prstClr val="black"/>
                </a:solidFill>
                <a:latin typeface="Calibri"/>
                <a:hlinkClick r:id="rId6"/>
              </a:rPr>
              <a:t>http://people.csail.mit.edu/torralba/code/spatialenvelope/</a:t>
            </a:r>
            <a:endParaRPr lang="en-US" sz="2400">
              <a:solidFill>
                <a:prstClr val="black"/>
              </a:solidFill>
              <a:latin typeface="Calibri"/>
            </a:endParaRPr>
          </a:p>
        </p:txBody>
      </p:sp>
    </p:spTree>
    <p:extLst>
      <p:ext uri="{BB962C8B-B14F-4D97-AF65-F5344CB8AC3E}">
        <p14:creationId xmlns:p14="http://schemas.microsoft.com/office/powerpoint/2010/main" val="4266590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152400"/>
            <a:ext cx="8229600" cy="762000"/>
          </a:xfrm>
        </p:spPr>
        <p:txBody>
          <a:bodyPr/>
          <a:lstStyle/>
          <a:p>
            <a:pPr eaLnBrk="1" hangingPunct="1"/>
            <a:r>
              <a:rPr lang="en-US" sz="4000" dirty="0" smtClean="0"/>
              <a:t>Data-driven methods</a:t>
            </a:r>
          </a:p>
        </p:txBody>
      </p:sp>
      <p:pic>
        <p:nvPicPr>
          <p:cNvPr id="39940" name="Picture 4"/>
          <p:cNvPicPr>
            <a:picLocks noChangeAspect="1" noChangeArrowheads="1"/>
          </p:cNvPicPr>
          <p:nvPr/>
        </p:nvPicPr>
        <p:blipFill>
          <a:blip r:embed="rId3" cstate="print"/>
          <a:srcRect/>
          <a:stretch>
            <a:fillRect/>
          </a:stretch>
        </p:blipFill>
        <p:spPr bwMode="auto">
          <a:xfrm>
            <a:off x="1238804" y="1143000"/>
            <a:ext cx="6762196" cy="5105400"/>
          </a:xfrm>
          <a:prstGeom prst="rect">
            <a:avLst/>
          </a:prstGeom>
          <a:noFill/>
          <a:ln w="9525">
            <a:noFill/>
            <a:miter lim="800000"/>
            <a:headEnd/>
            <a:tailEnd/>
          </a:ln>
        </p:spPr>
      </p:pic>
      <p:sp>
        <p:nvSpPr>
          <p:cNvPr id="5" name="Rectangle 4"/>
          <p:cNvSpPr/>
          <p:nvPr/>
        </p:nvSpPr>
        <p:spPr>
          <a:xfrm>
            <a:off x="0" y="6367046"/>
            <a:ext cx="9144000" cy="338554"/>
          </a:xfrm>
          <a:prstGeom prst="rect">
            <a:avLst/>
          </a:prstGeom>
        </p:spPr>
        <p:txBody>
          <a:bodyPr wrap="square">
            <a:spAutoFit/>
          </a:bodyPr>
          <a:lstStyle/>
          <a:p>
            <a:pPr algn="ctr" fontAlgn="auto">
              <a:spcBef>
                <a:spcPts val="0"/>
              </a:spcBef>
              <a:spcAft>
                <a:spcPts val="0"/>
              </a:spcAft>
            </a:pPr>
            <a:r>
              <a:rPr lang="en-US" sz="1600" dirty="0" smtClean="0">
                <a:solidFill>
                  <a:prstClr val="black"/>
                </a:solidFill>
                <a:latin typeface="Calibri"/>
              </a:rPr>
              <a:t>J. Hays and A. </a:t>
            </a:r>
            <a:r>
              <a:rPr lang="en-US" sz="1600" dirty="0" err="1" smtClean="0">
                <a:solidFill>
                  <a:prstClr val="black"/>
                </a:solidFill>
                <a:latin typeface="Calibri"/>
              </a:rPr>
              <a:t>Efros</a:t>
            </a:r>
            <a:r>
              <a:rPr lang="en-US" sz="1600" dirty="0" smtClean="0">
                <a:solidFill>
                  <a:prstClr val="black"/>
                </a:solidFill>
                <a:latin typeface="Calibri"/>
              </a:rPr>
              <a:t>, </a:t>
            </a:r>
            <a:r>
              <a:rPr lang="en-US" sz="1600" dirty="0" smtClean="0">
                <a:solidFill>
                  <a:prstClr val="black"/>
                </a:solidFill>
                <a:latin typeface="Calibri"/>
                <a:hlinkClick r:id="rId4"/>
              </a:rPr>
              <a:t>Scene Completion using Millions of Photographs</a:t>
            </a:r>
            <a:r>
              <a:rPr lang="en-US" sz="1600" dirty="0" smtClean="0">
                <a:solidFill>
                  <a:prstClr val="black"/>
                </a:solidFill>
                <a:latin typeface="Calibri"/>
              </a:rPr>
              <a:t>, SIGGRAPH 2007</a:t>
            </a:r>
            <a:endParaRPr lang="en-US" sz="1600" dirty="0">
              <a:solidFill>
                <a:prstClr val="black"/>
              </a:solidFill>
              <a:latin typeface="Calibri"/>
            </a:endParaRPr>
          </a:p>
        </p:txBody>
      </p:sp>
    </p:spTree>
    <p:extLst>
      <p:ext uri="{BB962C8B-B14F-4D97-AF65-F5344CB8AC3E}">
        <p14:creationId xmlns:p14="http://schemas.microsoft.com/office/powerpoint/2010/main" val="637389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76200"/>
            <a:ext cx="8229600" cy="792163"/>
          </a:xfrm>
        </p:spPr>
        <p:txBody>
          <a:bodyPr/>
          <a:lstStyle/>
          <a:p>
            <a:r>
              <a:rPr lang="en-US" sz="4000" dirty="0" smtClean="0"/>
              <a:t>Data-driven methods</a:t>
            </a:r>
          </a:p>
        </p:txBody>
      </p:sp>
      <p:sp>
        <p:nvSpPr>
          <p:cNvPr id="40963" name="Content Placeholder 2"/>
          <p:cNvSpPr>
            <a:spLocks noGrp="1"/>
          </p:cNvSpPr>
          <p:nvPr>
            <p:ph idx="1"/>
          </p:nvPr>
        </p:nvSpPr>
        <p:spPr>
          <a:xfrm>
            <a:off x="457200" y="6400800"/>
            <a:ext cx="8229600" cy="457200"/>
          </a:xfrm>
        </p:spPr>
        <p:txBody>
          <a:bodyPr/>
          <a:lstStyle/>
          <a:p>
            <a:pPr algn="ctr">
              <a:buFontTx/>
              <a:buNone/>
            </a:pPr>
            <a:r>
              <a:rPr lang="en-US" sz="1800" dirty="0" smtClean="0"/>
              <a:t>J. </a:t>
            </a:r>
            <a:r>
              <a:rPr lang="en-US" sz="1800" dirty="0" err="1" smtClean="0"/>
              <a:t>Tighe</a:t>
            </a:r>
            <a:r>
              <a:rPr lang="en-US" sz="1800" dirty="0" smtClean="0"/>
              <a:t> and S. Lazebnik, ECCV 2010</a:t>
            </a:r>
          </a:p>
        </p:txBody>
      </p:sp>
      <p:pic>
        <p:nvPicPr>
          <p:cNvPr id="40964" name="Picture 2"/>
          <p:cNvPicPr>
            <a:picLocks noChangeAspect="1" noChangeArrowheads="1"/>
          </p:cNvPicPr>
          <p:nvPr/>
        </p:nvPicPr>
        <p:blipFill>
          <a:blip r:embed="rId3" cstate="print"/>
          <a:srcRect/>
          <a:stretch>
            <a:fillRect/>
          </a:stretch>
        </p:blipFill>
        <p:spPr bwMode="auto">
          <a:xfrm>
            <a:off x="936625" y="1219200"/>
            <a:ext cx="7369175" cy="4876800"/>
          </a:xfrm>
          <a:prstGeom prst="rect">
            <a:avLst/>
          </a:prstGeom>
          <a:noFill/>
          <a:ln w="9525">
            <a:noFill/>
            <a:miter lim="800000"/>
            <a:headEnd/>
            <a:tailEnd/>
          </a:ln>
        </p:spPr>
      </p:pic>
    </p:spTree>
    <p:extLst>
      <p:ext uri="{BB962C8B-B14F-4D97-AF65-F5344CB8AC3E}">
        <p14:creationId xmlns:p14="http://schemas.microsoft.com/office/powerpoint/2010/main" val="2281487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Basic recognition tasks</a:t>
            </a:r>
          </a:p>
          <a:p>
            <a:pPr marL="457200" indent="-457200">
              <a:buFont typeface="Arial" panose="020B0604020202020204" pitchFamily="34" charset="0"/>
              <a:buChar char="•"/>
            </a:pPr>
            <a:r>
              <a:rPr lang="en-US" dirty="0" smtClean="0"/>
              <a:t>A statistical learning approach</a:t>
            </a:r>
          </a:p>
          <a:p>
            <a:pPr marL="457200" indent="-457200">
              <a:buFont typeface="Arial" panose="020B0604020202020204" pitchFamily="34" charset="0"/>
              <a:buChar char="•"/>
            </a:pPr>
            <a:r>
              <a:rPr lang="en-US" dirty="0" smtClean="0"/>
              <a:t>Traditional or “shallow” recognition pipeline</a:t>
            </a:r>
          </a:p>
          <a:p>
            <a:pPr marL="857250" lvl="1" indent="-457200">
              <a:buFont typeface="Arial" panose="020B0604020202020204" pitchFamily="34" charset="0"/>
              <a:buChar char="•"/>
            </a:pPr>
            <a:r>
              <a:rPr lang="en-US" dirty="0" smtClean="0"/>
              <a:t>Bags of features</a:t>
            </a:r>
          </a:p>
          <a:p>
            <a:pPr marL="857250" lvl="1" indent="-457200">
              <a:buFont typeface="Arial" panose="020B0604020202020204" pitchFamily="34" charset="0"/>
              <a:buChar char="•"/>
            </a:pPr>
            <a:r>
              <a:rPr lang="en-US" dirty="0" smtClean="0"/>
              <a:t>Classifiers</a:t>
            </a:r>
          </a:p>
          <a:p>
            <a:pPr marL="457200" indent="-457200">
              <a:buFont typeface="Arial" panose="020B0604020202020204" pitchFamily="34" charset="0"/>
              <a:buChar char="•"/>
            </a:pPr>
            <a:r>
              <a:rPr lang="en-US" dirty="0" smtClean="0"/>
              <a:t>Currently best approaches: </a:t>
            </a:r>
            <a:r>
              <a:rPr lang="en-US" dirty="0" smtClean="0"/>
              <a:t>neural networks and “deep” recognition pipeline</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669054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RECOGNITION AS AN APPLICATION OF MACHINE LEARNING</a:t>
            </a:r>
            <a:endParaRPr lang="en-US" b="1" dirty="0"/>
          </a:p>
        </p:txBody>
      </p:sp>
    </p:spTree>
    <p:extLst>
      <p:ext uri="{BB962C8B-B14F-4D97-AF65-F5344CB8AC3E}">
        <p14:creationId xmlns:p14="http://schemas.microsoft.com/office/powerpoint/2010/main" val="289726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pic>
        <p:nvPicPr>
          <p:cNvPr id="10242" name="Picture 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0243" name="Text Box 2"/>
          <p:cNvSpPr txBox="1">
            <a:spLocks noChangeArrowheads="1"/>
          </p:cNvSpPr>
          <p:nvPr/>
        </p:nvSpPr>
        <p:spPr bwMode="auto">
          <a:xfrm>
            <a:off x="76200" y="0"/>
            <a:ext cx="8464550" cy="641350"/>
          </a:xfrm>
          <a:prstGeom prst="rect">
            <a:avLst/>
          </a:prstGeom>
          <a:noFill/>
          <a:ln w="9525">
            <a:noFill/>
            <a:miter lim="800000"/>
            <a:headEnd/>
            <a:tailEnd/>
          </a:ln>
        </p:spPr>
        <p:txBody>
          <a:bodyPr>
            <a:spAutoFit/>
          </a:bodyPr>
          <a:lstStyle/>
          <a:p>
            <a:r>
              <a:rPr lang="en-US" sz="3600" dirty="0" smtClean="0"/>
              <a:t>Common recognition tasks</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10,000-30,000</a:t>
            </a:r>
            <a:endParaRPr lang="en-US" dirty="0"/>
          </a:p>
        </p:txBody>
      </p:sp>
      <p:pic>
        <p:nvPicPr>
          <p:cNvPr id="4" name="Picture 2" descr="objects"/>
          <p:cNvPicPr>
            <a:picLocks noGrp="1" noChangeAspect="1" noChangeArrowheads="1"/>
          </p:cNvPicPr>
          <p:nvPr>
            <p:ph idx="1"/>
          </p:nvPr>
        </p:nvPicPr>
        <p:blipFill>
          <a:blip r:embed="rId2" cstate="print"/>
          <a:srcRect/>
          <a:stretch>
            <a:fillRect/>
          </a:stretch>
        </p:blipFill>
        <p:spPr bwMode="auto">
          <a:xfrm>
            <a:off x="1600200" y="1409542"/>
            <a:ext cx="5895776" cy="4716621"/>
          </a:xfrm>
          <a:prstGeom prst="rect">
            <a:avLst/>
          </a:prstGeom>
          <a:noFill/>
          <a:ln w="9525">
            <a:noFill/>
            <a:miter lim="800000"/>
            <a:headEnd/>
            <a:tailEnd/>
          </a:ln>
        </p:spPr>
      </p:pic>
    </p:spTree>
    <p:extLst>
      <p:ext uri="{BB962C8B-B14F-4D97-AF65-F5344CB8AC3E}">
        <p14:creationId xmlns:p14="http://schemas.microsoft.com/office/powerpoint/2010/main" val="2491101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pic>
        <p:nvPicPr>
          <p:cNvPr id="11266" name="Picture 6"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1267" name="Text Box 3"/>
          <p:cNvSpPr txBox="1">
            <a:spLocks noChangeArrowheads="1"/>
          </p:cNvSpPr>
          <p:nvPr/>
        </p:nvSpPr>
        <p:spPr bwMode="auto">
          <a:xfrm>
            <a:off x="152400" y="0"/>
            <a:ext cx="4213188" cy="646331"/>
          </a:xfrm>
          <a:prstGeom prst="rect">
            <a:avLst/>
          </a:prstGeom>
          <a:noFill/>
          <a:ln w="9525">
            <a:noFill/>
            <a:miter lim="800000"/>
            <a:headEnd/>
            <a:tailEnd/>
          </a:ln>
        </p:spPr>
        <p:txBody>
          <a:bodyPr wrap="none">
            <a:spAutoFit/>
          </a:bodyPr>
          <a:lstStyle/>
          <a:p>
            <a:r>
              <a:rPr lang="en-US" sz="3600" dirty="0" smtClean="0"/>
              <a:t>Image classification</a:t>
            </a:r>
            <a:endParaRPr lang="en-US" sz="3600" dirty="0"/>
          </a:p>
        </p:txBody>
      </p:sp>
      <p:sp>
        <p:nvSpPr>
          <p:cNvPr id="11268" name="Text Box 4"/>
          <p:cNvSpPr txBox="1">
            <a:spLocks noChangeArrowheads="1"/>
          </p:cNvSpPr>
          <p:nvPr/>
        </p:nvSpPr>
        <p:spPr bwMode="auto">
          <a:xfrm>
            <a:off x="4876800" y="838200"/>
            <a:ext cx="4191000" cy="997196"/>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outdoor/indoor</a:t>
            </a:r>
            <a:endParaRPr lang="en-US" sz="2800" b="1" dirty="0">
              <a:solidFill>
                <a:srgbClr val="FFFF00"/>
              </a:solidFill>
            </a:endParaRP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city/forest/factory/etc.</a:t>
            </a:r>
            <a:endParaRPr lang="en-US" sz="2800" b="1" dirty="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pic>
        <p:nvPicPr>
          <p:cNvPr id="12290" name="Picture 6"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2291" name="Text Box 3"/>
          <p:cNvSpPr txBox="1">
            <a:spLocks noChangeArrowheads="1"/>
          </p:cNvSpPr>
          <p:nvPr/>
        </p:nvSpPr>
        <p:spPr bwMode="auto">
          <a:xfrm>
            <a:off x="152400" y="0"/>
            <a:ext cx="3110647" cy="646331"/>
          </a:xfrm>
          <a:prstGeom prst="rect">
            <a:avLst/>
          </a:prstGeom>
          <a:noFill/>
          <a:ln w="9525">
            <a:noFill/>
            <a:miter lim="800000"/>
            <a:headEnd/>
            <a:tailEnd/>
          </a:ln>
        </p:spPr>
        <p:txBody>
          <a:bodyPr wrap="none">
            <a:spAutoFit/>
          </a:bodyPr>
          <a:lstStyle/>
          <a:p>
            <a:r>
              <a:rPr lang="en-US" sz="3600" dirty="0" smtClean="0"/>
              <a:t>Image tagging</a:t>
            </a:r>
            <a:endParaRPr lang="en-US" sz="3600" dirty="0"/>
          </a:p>
        </p:txBody>
      </p:sp>
      <p:sp>
        <p:nvSpPr>
          <p:cNvPr id="12292" name="Text Box 4"/>
          <p:cNvSpPr txBox="1">
            <a:spLocks noChangeArrowheads="1"/>
          </p:cNvSpPr>
          <p:nvPr/>
        </p:nvSpPr>
        <p:spPr bwMode="auto">
          <a:xfrm>
            <a:off x="5334000" y="990600"/>
            <a:ext cx="2057400" cy="2677656"/>
          </a:xfrm>
          <a:prstGeom prst="rect">
            <a:avLst/>
          </a:prstGeom>
          <a:solidFill>
            <a:srgbClr val="D60093"/>
          </a:solidFill>
          <a:ln w="9525">
            <a:noFill/>
            <a:miter lim="800000"/>
            <a:headEnd/>
            <a:tailEnd/>
          </a:ln>
        </p:spPr>
        <p:txBody>
          <a:bodyPr>
            <a:spAutoFit/>
          </a:bodyPr>
          <a:lstStyle/>
          <a:p>
            <a:pPr>
              <a:lnSpc>
                <a:spcPct val="80000"/>
              </a:lnSpc>
              <a:spcBef>
                <a:spcPct val="50000"/>
              </a:spcBef>
              <a:buFontTx/>
              <a:buChar char="•"/>
            </a:pPr>
            <a:r>
              <a:rPr lang="en-US" sz="2800" b="1" dirty="0" smtClean="0">
                <a:solidFill>
                  <a:srgbClr val="FFFF00"/>
                </a:solidFill>
              </a:rPr>
              <a:t> street</a:t>
            </a:r>
          </a:p>
          <a:p>
            <a:pPr>
              <a:lnSpc>
                <a:spcPct val="80000"/>
              </a:lnSpc>
              <a:spcBef>
                <a:spcPct val="50000"/>
              </a:spcBef>
              <a:buFontTx/>
              <a:buChar char="•"/>
            </a:pPr>
            <a:r>
              <a:rPr lang="en-US" sz="2800" b="1" dirty="0" smtClean="0">
                <a:solidFill>
                  <a:srgbClr val="FFFF00"/>
                </a:solidFill>
              </a:rPr>
              <a:t> people</a:t>
            </a: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building</a:t>
            </a: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mountain</a:t>
            </a:r>
          </a:p>
          <a:p>
            <a:pPr>
              <a:lnSpc>
                <a:spcPct val="80000"/>
              </a:lnSpc>
              <a:spcBef>
                <a:spcPct val="50000"/>
              </a:spcBef>
              <a:buFontTx/>
              <a:buChar char="•"/>
            </a:pPr>
            <a:r>
              <a:rPr lang="en-US" sz="2800" b="1" dirty="0" smtClean="0">
                <a:solidFill>
                  <a:srgbClr val="FFFF00"/>
                </a:solidFill>
              </a:rPr>
              <a:t> …</a:t>
            </a:r>
            <a:endParaRPr lang="en-US" sz="2800" b="1" dirty="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3518912" cy="646331"/>
          </a:xfrm>
          <a:prstGeom prst="rect">
            <a:avLst/>
          </a:prstGeom>
          <a:noFill/>
          <a:ln w="9525">
            <a:noFill/>
            <a:miter lim="800000"/>
            <a:headEnd/>
            <a:tailEnd/>
          </a:ln>
        </p:spPr>
        <p:txBody>
          <a:bodyPr wrap="none">
            <a:spAutoFit/>
          </a:bodyPr>
          <a:lstStyle/>
          <a:p>
            <a:r>
              <a:rPr lang="en-US" sz="3600" dirty="0"/>
              <a:t>Object </a:t>
            </a:r>
            <a:r>
              <a:rPr lang="en-US" sz="3600" dirty="0" smtClean="0"/>
              <a:t>detection</a:t>
            </a:r>
            <a:endParaRPr lang="en-US" sz="3600" dirty="0"/>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smtClean="0">
                <a:solidFill>
                  <a:srgbClr val="FFFF00"/>
                </a:solidFill>
              </a:rPr>
              <a:t> find pedestrians</a:t>
            </a:r>
            <a:endParaRPr lang="en-US" sz="2800" b="1" dirty="0">
              <a:solidFill>
                <a:srgbClr val="FFFF00"/>
              </a:solidFill>
            </a:endParaRP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4046350" cy="646331"/>
          </a:xfrm>
          <a:prstGeom prst="rect">
            <a:avLst/>
          </a:prstGeom>
          <a:noFill/>
          <a:ln w="9525">
            <a:noFill/>
            <a:miter lim="800000"/>
            <a:headEnd/>
            <a:tailEnd/>
          </a:ln>
        </p:spPr>
        <p:txBody>
          <a:bodyPr wrap="none">
            <a:spAutoFit/>
          </a:bodyPr>
          <a:lstStyle/>
          <a:p>
            <a:r>
              <a:rPr lang="en-US" sz="3600" dirty="0" smtClean="0"/>
              <a:t>Activity recognition</a:t>
            </a:r>
            <a:endParaRPr lang="en-US" sz="3600" dirty="0"/>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4"/>
          <p:cNvSpPr txBox="1">
            <a:spLocks noChangeArrowheads="1"/>
          </p:cNvSpPr>
          <p:nvPr/>
        </p:nvSpPr>
        <p:spPr bwMode="auto">
          <a:xfrm>
            <a:off x="4267200" y="990600"/>
            <a:ext cx="3124200" cy="3237809"/>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smtClean="0">
                <a:solidFill>
                  <a:srgbClr val="FFFF00"/>
                </a:solidFill>
              </a:rPr>
              <a:t> walking</a:t>
            </a:r>
          </a:p>
          <a:p>
            <a:pPr>
              <a:lnSpc>
                <a:spcPct val="80000"/>
              </a:lnSpc>
              <a:spcBef>
                <a:spcPct val="50000"/>
              </a:spcBef>
              <a:buFontTx/>
              <a:buChar char="•"/>
            </a:pPr>
            <a:r>
              <a:rPr lang="en-US" sz="2800" b="1" dirty="0" smtClean="0">
                <a:solidFill>
                  <a:srgbClr val="FFFF00"/>
                </a:solidFill>
              </a:rPr>
              <a:t> shopping</a:t>
            </a: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rolling a cart</a:t>
            </a:r>
          </a:p>
          <a:p>
            <a:pPr>
              <a:lnSpc>
                <a:spcPct val="80000"/>
              </a:lnSpc>
              <a:spcBef>
                <a:spcPct val="50000"/>
              </a:spcBef>
              <a:buFontTx/>
              <a:buChar char="•"/>
            </a:pPr>
            <a:r>
              <a:rPr lang="en-US" sz="2800" b="1" dirty="0" smtClean="0">
                <a:solidFill>
                  <a:srgbClr val="FFFF00"/>
                </a:solidFill>
              </a:rPr>
              <a:t> sitting</a:t>
            </a: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talking</a:t>
            </a:r>
          </a:p>
          <a:p>
            <a:pPr>
              <a:lnSpc>
                <a:spcPct val="80000"/>
              </a:lnSpc>
              <a:spcBef>
                <a:spcPct val="50000"/>
              </a:spcBef>
              <a:buFontTx/>
              <a:buChar char="•"/>
            </a:pPr>
            <a:r>
              <a:rPr lang="en-US" sz="2800" b="1" dirty="0">
                <a:solidFill>
                  <a:srgbClr val="FFFF00"/>
                </a:solidFill>
              </a:rPr>
              <a:t> </a:t>
            </a:r>
            <a:r>
              <a:rPr lang="en-US" sz="2800" b="1" dirty="0" smtClean="0">
                <a:solidFill>
                  <a:srgbClr val="FFFF00"/>
                </a:solidFill>
              </a:rPr>
              <a:t>…</a:t>
            </a:r>
            <a:endParaRPr lang="en-US" sz="2800" b="1" dirty="0">
              <a:solidFill>
                <a:srgbClr val="FFFF00"/>
              </a:solidFill>
            </a:endParaRPr>
          </a:p>
        </p:txBody>
      </p:sp>
    </p:spTree>
    <p:extLst>
      <p:ext uri="{BB962C8B-B14F-4D97-AF65-F5344CB8AC3E}">
        <p14:creationId xmlns:p14="http://schemas.microsoft.com/office/powerpoint/2010/main" val="2366395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108325" cy="646113"/>
          </a:xfrm>
          <a:prstGeom prst="rect">
            <a:avLst/>
          </a:prstGeom>
          <a:noFill/>
          <a:ln w="9525">
            <a:noFill/>
            <a:miter lim="800000"/>
            <a:headEnd/>
            <a:tailEnd/>
          </a:ln>
        </p:spPr>
        <p:txBody>
          <a:bodyPr wrap="none">
            <a:spAutoFit/>
          </a:bodyPr>
          <a:lstStyle/>
          <a:p>
            <a:r>
              <a:rPr lang="en-US" sz="3600"/>
              <a:t>Image parsing</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757487"/>
            <a:ext cx="1143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2286000" y="3733800"/>
            <a:ext cx="1447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banner</a:t>
            </a:r>
          </a:p>
        </p:txBody>
      </p:sp>
      <p:sp>
        <p:nvSpPr>
          <p:cNvPr id="14344" name="Text Box 9"/>
          <p:cNvSpPr txBox="1">
            <a:spLocks noChangeArrowheads="1"/>
          </p:cNvSpPr>
          <p:nvPr/>
        </p:nvSpPr>
        <p:spPr bwMode="auto">
          <a:xfrm>
            <a:off x="5638800" y="5638800"/>
            <a:ext cx="1524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smtClean="0">
                <a:solidFill>
                  <a:srgbClr val="FFFF00"/>
                </a:solidFill>
              </a:rPr>
              <a:t>market</a:t>
            </a:r>
            <a:endParaRPr lang="en-US" sz="2800" b="1" dirty="0">
              <a:solidFill>
                <a:srgbClr val="FFFF00"/>
              </a:solidFill>
            </a:endParaRPr>
          </a:p>
        </p:txBody>
      </p:sp>
      <p:sp>
        <p:nvSpPr>
          <p:cNvPr id="14345" name="Text Box 10"/>
          <p:cNvSpPr txBox="1">
            <a:spLocks noChangeArrowheads="1"/>
          </p:cNvSpPr>
          <p:nvPr/>
        </p:nvSpPr>
        <p:spPr bwMode="auto">
          <a:xfrm>
            <a:off x="2743200" y="60960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people</a:t>
            </a:r>
          </a:p>
        </p:txBody>
      </p:sp>
      <p:sp>
        <p:nvSpPr>
          <p:cNvPr id="14346" name="Text Box 13"/>
          <p:cNvSpPr txBox="1">
            <a:spLocks noChangeArrowheads="1"/>
          </p:cNvSpPr>
          <p:nvPr/>
        </p:nvSpPr>
        <p:spPr bwMode="auto">
          <a:xfrm>
            <a:off x="4648200" y="4648200"/>
            <a:ext cx="21336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street lamp</a:t>
            </a:r>
          </a:p>
        </p:txBody>
      </p:sp>
      <p:sp>
        <p:nvSpPr>
          <p:cNvPr id="11" name="Text Box 4"/>
          <p:cNvSpPr txBox="1">
            <a:spLocks noChangeArrowheads="1"/>
          </p:cNvSpPr>
          <p:nvPr/>
        </p:nvSpPr>
        <p:spPr bwMode="auto">
          <a:xfrm>
            <a:off x="1905000" y="6858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smtClean="0">
                <a:solidFill>
                  <a:srgbClr val="FFFF00"/>
                </a:solidFill>
              </a:rPr>
              <a:t>sky</a:t>
            </a:r>
            <a:endParaRPr lang="en-US" sz="2800" b="1" dirty="0">
              <a:solidFill>
                <a:srgbClr val="FFFF00"/>
              </a:solidFill>
            </a:endParaRP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95C2F3"/>
        </a:solidFill>
        <a:effectLst/>
      </p:bgPr>
    </p:bg>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a:t>
            </a:r>
            <a:r>
              <a:rPr lang="en-US" sz="3600" dirty="0" smtClean="0"/>
              <a:t>description</a:t>
            </a:r>
            <a:endParaRPr lang="en-US" sz="3600" dirty="0"/>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smtClean="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endParaRPr lang="en-US" sz="1800" b="0" dirty="0">
              <a:solidFill>
                <a:srgbClr val="F7E56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828800" y="1600200"/>
            <a:ext cx="5459790" cy="4648200"/>
          </a:xfrm>
          <a:prstGeom prst="rect">
            <a:avLst/>
          </a:prstGeom>
          <a:noFill/>
          <a:ln w="9525">
            <a:noFill/>
            <a:miter lim="800000"/>
            <a:headEnd/>
            <a:tailEnd/>
          </a:ln>
        </p:spPr>
      </p:pic>
    </p:spTree>
    <p:extLst>
      <p:ext uri="{BB962C8B-B14F-4D97-AF65-F5344CB8AC3E}">
        <p14:creationId xmlns:p14="http://schemas.microsoft.com/office/powerpoint/2010/main" val="1601359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statistical learning framework</a:t>
            </a:r>
            <a:endParaRPr lang="en-US" dirty="0"/>
          </a:p>
        </p:txBody>
      </p:sp>
      <p:sp>
        <p:nvSpPr>
          <p:cNvPr id="3" name="Content Placeholder 2"/>
          <p:cNvSpPr>
            <a:spLocks noGrp="1"/>
          </p:cNvSpPr>
          <p:nvPr>
            <p:ph idx="1"/>
          </p:nvPr>
        </p:nvSpPr>
        <p:spPr>
          <a:xfrm>
            <a:off x="457200" y="1981200"/>
            <a:ext cx="8229600" cy="4144963"/>
          </a:xfrm>
        </p:spPr>
        <p:txBody>
          <a:bodyPr/>
          <a:lstStyle/>
          <a:p>
            <a:r>
              <a:rPr lang="en-US" sz="2400" dirty="0" smtClean="0"/>
              <a:t>Apply a prediction function to a feature representation of the image to get the desired output:</a:t>
            </a:r>
            <a:br>
              <a:rPr lang="en-US" sz="2400" dirty="0" smtClean="0"/>
            </a:br>
            <a:endParaRPr lang="en-US" sz="2400" dirty="0" smtClean="0"/>
          </a:p>
          <a:p>
            <a:pPr>
              <a:buNone/>
            </a:pPr>
            <a:r>
              <a:rPr lang="en-US" sz="2400" dirty="0" smtClean="0">
                <a:solidFill>
                  <a:srgbClr val="0000FF"/>
                </a:solidFill>
              </a:rPr>
              <a:t>			</a:t>
            </a:r>
            <a:r>
              <a:rPr lang="en-US" sz="6000" dirty="0" smtClean="0">
                <a:solidFill>
                  <a:srgbClr val="0000FF"/>
                </a:solidFill>
              </a:rPr>
              <a:t>f(    ) = “apple”</a:t>
            </a:r>
          </a:p>
          <a:p>
            <a:pPr>
              <a:buNone/>
            </a:pPr>
            <a:r>
              <a:rPr lang="en-US" sz="6000" dirty="0" smtClean="0">
                <a:solidFill>
                  <a:srgbClr val="0000FF"/>
                </a:solidFill>
              </a:rPr>
              <a:t>			f(    ) = “tomato”</a:t>
            </a:r>
          </a:p>
          <a:p>
            <a:pPr>
              <a:buNone/>
            </a:pPr>
            <a:r>
              <a:rPr lang="en-US" sz="6000" dirty="0" smtClean="0">
                <a:solidFill>
                  <a:srgbClr val="0000FF"/>
                </a:solidFill>
              </a:rPr>
              <a:t>			f(    ) = “cow”</a:t>
            </a:r>
          </a:p>
          <a:p>
            <a:pPr>
              <a:buNone/>
            </a:pPr>
            <a:endParaRPr lang="en-US" dirty="0" smtClean="0"/>
          </a:p>
          <a:p>
            <a:pPr>
              <a:buNone/>
            </a:pPr>
            <a:endParaRPr lang="en-US" dirty="0" smtClean="0"/>
          </a:p>
          <a:p>
            <a:pPr>
              <a:buNone/>
            </a:pPr>
            <a:endParaRPr lang="en-US" dirty="0" smtClean="0"/>
          </a:p>
        </p:txBody>
      </p:sp>
      <p:pic>
        <p:nvPicPr>
          <p:cNvPr id="35842" name="Picture 2"/>
          <p:cNvPicPr>
            <a:picLocks noChangeAspect="1" noChangeArrowheads="1"/>
          </p:cNvPicPr>
          <p:nvPr/>
        </p:nvPicPr>
        <p:blipFill>
          <a:blip r:embed="rId3" cstate="print"/>
          <a:srcRect/>
          <a:stretch>
            <a:fillRect/>
          </a:stretch>
        </p:blipFill>
        <p:spPr bwMode="auto">
          <a:xfrm>
            <a:off x="2895600" y="3505200"/>
            <a:ext cx="762000" cy="7493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2895600" y="4572000"/>
            <a:ext cx="774700" cy="7493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2895600" y="5715000"/>
            <a:ext cx="774700" cy="762000"/>
          </a:xfrm>
          <a:prstGeom prst="rect">
            <a:avLst/>
          </a:prstGeom>
          <a:noFill/>
          <a:ln w="9525">
            <a:noFill/>
            <a:miter lim="800000"/>
            <a:headEnd/>
            <a:tailEnd/>
          </a:ln>
        </p:spPr>
      </p:pic>
    </p:spTree>
    <p:extLst>
      <p:ext uri="{BB962C8B-B14F-4D97-AF65-F5344CB8AC3E}">
        <p14:creationId xmlns:p14="http://schemas.microsoft.com/office/powerpoint/2010/main" val="1846642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statistical learning framework</a:t>
            </a:r>
            <a:endParaRPr lang="en-US" dirty="0"/>
          </a:p>
        </p:txBody>
      </p:sp>
      <p:sp>
        <p:nvSpPr>
          <p:cNvPr id="3" name="Content Placeholder 2"/>
          <p:cNvSpPr>
            <a:spLocks noGrp="1"/>
          </p:cNvSpPr>
          <p:nvPr>
            <p:ph idx="1"/>
          </p:nvPr>
        </p:nvSpPr>
        <p:spPr>
          <a:xfrm>
            <a:off x="304800" y="1600200"/>
            <a:ext cx="8610600" cy="4525963"/>
          </a:xfrm>
        </p:spPr>
        <p:txBody>
          <a:bodyPr/>
          <a:lstStyle/>
          <a:p>
            <a:pPr algn="ctr">
              <a:buNone/>
            </a:pPr>
            <a:r>
              <a:rPr lang="en-US" sz="6000" dirty="0" smtClean="0">
                <a:solidFill>
                  <a:srgbClr val="0000FF"/>
                </a:solidFill>
              </a:rPr>
              <a:t>y = f(</a:t>
            </a:r>
            <a:r>
              <a:rPr lang="en-US" sz="6000" b="1" dirty="0" smtClean="0">
                <a:solidFill>
                  <a:srgbClr val="0000FF"/>
                </a:solidFill>
              </a:rPr>
              <a:t>x</a:t>
            </a:r>
            <a:r>
              <a:rPr lang="en-US" sz="6000" dirty="0" smtClean="0">
                <a:solidFill>
                  <a:srgbClr val="0000FF"/>
                </a:solidFill>
              </a:rPr>
              <a:t>)</a:t>
            </a:r>
          </a:p>
          <a:p>
            <a:pPr>
              <a:buNone/>
            </a:pPr>
            <a:endParaRPr lang="en-US" dirty="0" smtClean="0"/>
          </a:p>
          <a:p>
            <a:pPr>
              <a:buNone/>
            </a:pPr>
            <a:endParaRPr lang="en-US" dirty="0" smtClean="0"/>
          </a:p>
          <a:p>
            <a:pPr>
              <a:buNone/>
            </a:pPr>
            <a:r>
              <a:rPr lang="en-US" dirty="0" smtClean="0"/>
              <a:t/>
            </a:r>
            <a:br>
              <a:rPr lang="en-US" dirty="0" smtClean="0"/>
            </a:br>
            <a:endParaRPr lang="en-US" dirty="0" smtClean="0"/>
          </a:p>
          <a:p>
            <a:r>
              <a:rPr lang="en-US" sz="2400" b="1" dirty="0" smtClean="0"/>
              <a:t>Training: </a:t>
            </a:r>
            <a:r>
              <a:rPr lang="en-US" sz="2400" dirty="0" smtClean="0"/>
              <a:t>given a </a:t>
            </a:r>
            <a:r>
              <a:rPr lang="en-US" sz="2400" i="1" dirty="0" smtClean="0"/>
              <a:t>training set </a:t>
            </a:r>
            <a:r>
              <a:rPr lang="en-US" sz="2400" dirty="0" smtClean="0"/>
              <a:t>of labeled examples</a:t>
            </a:r>
            <a:r>
              <a:rPr lang="en-US" sz="2400" i="1" dirty="0" smtClean="0"/>
              <a:t> </a:t>
            </a:r>
            <a:br>
              <a:rPr lang="en-US" sz="2400" i="1" dirty="0" smtClean="0"/>
            </a:br>
            <a:r>
              <a:rPr lang="en-US" sz="2400" dirty="0" smtClean="0">
                <a:solidFill>
                  <a:srgbClr val="0000FF"/>
                </a:solidFill>
              </a:rPr>
              <a:t>{(</a:t>
            </a:r>
            <a:r>
              <a:rPr lang="en-US" sz="2400" b="1" dirty="0" smtClean="0">
                <a:solidFill>
                  <a:srgbClr val="0000FF"/>
                </a:solidFill>
              </a:rPr>
              <a:t>x</a:t>
            </a:r>
            <a:r>
              <a:rPr lang="en-US" sz="2400" baseline="-25000" dirty="0" smtClean="0">
                <a:solidFill>
                  <a:srgbClr val="0000FF"/>
                </a:solidFill>
              </a:rPr>
              <a:t>1</a:t>
            </a:r>
            <a:r>
              <a:rPr lang="en-US" sz="2400" dirty="0" smtClean="0">
                <a:solidFill>
                  <a:srgbClr val="0000FF"/>
                </a:solidFill>
              </a:rPr>
              <a:t>,y</a:t>
            </a:r>
            <a:r>
              <a:rPr lang="en-US" sz="2400" baseline="-25000" dirty="0" smtClean="0">
                <a:solidFill>
                  <a:srgbClr val="0000FF"/>
                </a:solidFill>
              </a:rPr>
              <a:t>1</a:t>
            </a:r>
            <a:r>
              <a:rPr lang="en-US" sz="2400" dirty="0" smtClean="0">
                <a:solidFill>
                  <a:srgbClr val="0000FF"/>
                </a:solidFill>
              </a:rPr>
              <a:t>), …, (</a:t>
            </a:r>
            <a:r>
              <a:rPr lang="en-US" sz="2400" b="1" dirty="0" err="1" smtClean="0">
                <a:solidFill>
                  <a:srgbClr val="0000FF"/>
                </a:solidFill>
              </a:rPr>
              <a:t>x</a:t>
            </a:r>
            <a:r>
              <a:rPr lang="en-US" sz="2400" baseline="-25000" dirty="0" err="1" smtClean="0">
                <a:solidFill>
                  <a:srgbClr val="0000FF"/>
                </a:solidFill>
              </a:rPr>
              <a:t>N</a:t>
            </a:r>
            <a:r>
              <a:rPr lang="en-US" sz="2400" dirty="0" err="1" smtClean="0">
                <a:solidFill>
                  <a:srgbClr val="0000FF"/>
                </a:solidFill>
              </a:rPr>
              <a:t>,y</a:t>
            </a:r>
            <a:r>
              <a:rPr lang="en-US" sz="2400" baseline="-25000" dirty="0" err="1" smtClean="0">
                <a:solidFill>
                  <a:srgbClr val="0000FF"/>
                </a:solidFill>
              </a:rPr>
              <a:t>N</a:t>
            </a:r>
            <a:r>
              <a:rPr lang="en-US" sz="2400" dirty="0" smtClean="0">
                <a:solidFill>
                  <a:srgbClr val="0000FF"/>
                </a:solidFill>
              </a:rPr>
              <a:t>)}</a:t>
            </a:r>
            <a:r>
              <a:rPr lang="en-US" sz="2400" dirty="0" smtClean="0"/>
              <a:t>, estimate the prediction function </a:t>
            </a:r>
            <a:r>
              <a:rPr lang="en-US" sz="2400" dirty="0" smtClean="0">
                <a:solidFill>
                  <a:srgbClr val="0000FF"/>
                </a:solidFill>
              </a:rPr>
              <a:t>f </a:t>
            </a:r>
            <a:r>
              <a:rPr lang="en-US" sz="2400" dirty="0" smtClean="0"/>
              <a:t>by minimizing the prediction error on the training set</a:t>
            </a:r>
          </a:p>
          <a:p>
            <a:r>
              <a:rPr lang="en-US" sz="2400" b="1" dirty="0" smtClean="0"/>
              <a:t>Testing:</a:t>
            </a:r>
            <a:r>
              <a:rPr lang="en-US" sz="2400" dirty="0" smtClean="0"/>
              <a:t> apply </a:t>
            </a:r>
            <a:r>
              <a:rPr lang="en-US" sz="2400" dirty="0" smtClean="0">
                <a:solidFill>
                  <a:srgbClr val="0000FF"/>
                </a:solidFill>
              </a:rPr>
              <a:t>f</a:t>
            </a:r>
            <a:r>
              <a:rPr lang="en-US" sz="2400" dirty="0" smtClean="0"/>
              <a:t> to a never before seen </a:t>
            </a:r>
            <a:r>
              <a:rPr lang="en-US" sz="2400" i="1" dirty="0" smtClean="0"/>
              <a:t>test example</a:t>
            </a:r>
            <a:r>
              <a:rPr lang="en-US" sz="2400" dirty="0" smtClean="0"/>
              <a:t> </a:t>
            </a:r>
            <a:r>
              <a:rPr lang="en-US" sz="2400" b="1" dirty="0" smtClean="0">
                <a:solidFill>
                  <a:srgbClr val="0000FF"/>
                </a:solidFill>
              </a:rPr>
              <a:t>x</a:t>
            </a:r>
            <a:r>
              <a:rPr lang="en-US" sz="2400" dirty="0" smtClean="0"/>
              <a:t> and output the predicted value </a:t>
            </a:r>
            <a:r>
              <a:rPr lang="en-US" sz="2400" dirty="0" smtClean="0">
                <a:solidFill>
                  <a:srgbClr val="0000FF"/>
                </a:solidFill>
              </a:rPr>
              <a:t>y = f(</a:t>
            </a:r>
            <a:r>
              <a:rPr lang="en-US" sz="2400" b="1" dirty="0" smtClean="0">
                <a:solidFill>
                  <a:srgbClr val="0000FF"/>
                </a:solidFill>
              </a:rPr>
              <a:t>x</a:t>
            </a:r>
            <a:r>
              <a:rPr lang="en-US" sz="2400" dirty="0" smtClean="0">
                <a:solidFill>
                  <a:srgbClr val="0000FF"/>
                </a:solidFill>
              </a:rPr>
              <a:t>)</a:t>
            </a:r>
          </a:p>
        </p:txBody>
      </p:sp>
      <p:cxnSp>
        <p:nvCxnSpPr>
          <p:cNvPr id="5" name="Straight Arrow Connector 4"/>
          <p:cNvCxnSpPr/>
          <p:nvPr/>
        </p:nvCxnSpPr>
        <p:spPr>
          <a:xfrm rot="5400000" flipH="1" flipV="1">
            <a:off x="3239294" y="2933700"/>
            <a:ext cx="685006" cy="7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4381500" y="2933700"/>
            <a:ext cx="685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5334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2733" y="3276600"/>
            <a:ext cx="825867" cy="369332"/>
          </a:xfrm>
          <a:prstGeom prst="rect">
            <a:avLst/>
          </a:prstGeom>
          <a:noFill/>
        </p:spPr>
        <p:txBody>
          <a:bodyPr wrap="none" rtlCol="0">
            <a:spAutoFit/>
          </a:bodyPr>
          <a:lstStyle/>
          <a:p>
            <a:r>
              <a:rPr lang="en-US" dirty="0" smtClean="0">
                <a:solidFill>
                  <a:srgbClr val="000000"/>
                </a:solidFill>
              </a:rPr>
              <a:t>output</a:t>
            </a:r>
            <a:endParaRPr lang="en-US" dirty="0">
              <a:solidFill>
                <a:srgbClr val="000000"/>
              </a:solidFill>
            </a:endParaRPr>
          </a:p>
        </p:txBody>
      </p:sp>
      <p:sp>
        <p:nvSpPr>
          <p:cNvPr id="10" name="TextBox 9"/>
          <p:cNvSpPr txBox="1"/>
          <p:nvPr/>
        </p:nvSpPr>
        <p:spPr>
          <a:xfrm>
            <a:off x="3822333" y="3276600"/>
            <a:ext cx="1892667" cy="646331"/>
          </a:xfrm>
          <a:prstGeom prst="rect">
            <a:avLst/>
          </a:prstGeom>
          <a:noFill/>
        </p:spPr>
        <p:txBody>
          <a:bodyPr wrap="square" rtlCol="0">
            <a:spAutoFit/>
          </a:bodyPr>
          <a:lstStyle/>
          <a:p>
            <a:pPr algn="ctr"/>
            <a:r>
              <a:rPr lang="en-US" dirty="0" smtClean="0">
                <a:solidFill>
                  <a:srgbClr val="000000"/>
                </a:solidFill>
              </a:rPr>
              <a:t>prediction function</a:t>
            </a:r>
            <a:endParaRPr lang="en-US" dirty="0">
              <a:solidFill>
                <a:srgbClr val="000000"/>
              </a:solidFill>
            </a:endParaRPr>
          </a:p>
        </p:txBody>
      </p:sp>
      <p:sp>
        <p:nvSpPr>
          <p:cNvPr id="11" name="TextBox 10"/>
          <p:cNvSpPr txBox="1"/>
          <p:nvPr/>
        </p:nvSpPr>
        <p:spPr>
          <a:xfrm>
            <a:off x="5498733" y="3276600"/>
            <a:ext cx="1511667" cy="646331"/>
          </a:xfrm>
          <a:prstGeom prst="rect">
            <a:avLst/>
          </a:prstGeom>
          <a:noFill/>
        </p:spPr>
        <p:txBody>
          <a:bodyPr wrap="square" rtlCol="0">
            <a:spAutoFit/>
          </a:bodyPr>
          <a:lstStyle/>
          <a:p>
            <a:pPr algn="ctr"/>
            <a:r>
              <a:rPr lang="en-US" dirty="0" smtClean="0">
                <a:solidFill>
                  <a:srgbClr val="000000"/>
                </a:solidFill>
              </a:rPr>
              <a:t>Image feature</a:t>
            </a:r>
            <a:endParaRPr lang="en-US" dirty="0">
              <a:solidFill>
                <a:srgbClr val="000000"/>
              </a:solidFill>
            </a:endParaRPr>
          </a:p>
        </p:txBody>
      </p:sp>
    </p:spTree>
    <p:extLst>
      <p:ext uri="{BB962C8B-B14F-4D97-AF65-F5344CB8AC3E}">
        <p14:creationId xmlns:p14="http://schemas.microsoft.com/office/powerpoint/2010/main" val="12837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5181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0000"/>
                </a:solidFill>
              </a:rPr>
              <a:t>Prediction</a:t>
            </a:r>
            <a:endParaRPr lang="en-US" sz="2400" dirty="0">
              <a:solidFill>
                <a:srgbClr val="000000"/>
              </a:solidFill>
            </a:endParaRPr>
          </a:p>
        </p:txBody>
      </p:sp>
      <p:sp>
        <p:nvSpPr>
          <p:cNvPr id="10242" name="Title 1"/>
          <p:cNvSpPr>
            <a:spLocks noGrp="1"/>
          </p:cNvSpPr>
          <p:nvPr>
            <p:ph type="title"/>
          </p:nvPr>
        </p:nvSpPr>
        <p:spPr>
          <a:xfrm>
            <a:off x="457200" y="0"/>
            <a:ext cx="8229600" cy="792162"/>
          </a:xfrm>
        </p:spPr>
        <p:txBody>
          <a:bodyPr/>
          <a:lstStyle/>
          <a:p>
            <a:r>
              <a:rPr lang="en-US" dirty="0" smtClean="0"/>
              <a:t>Steps</a:t>
            </a:r>
          </a:p>
        </p:txBody>
      </p:sp>
      <p:sp>
        <p:nvSpPr>
          <p:cNvPr id="10" name="Rounded Rectangle 9"/>
          <p:cNvSpPr/>
          <p:nvPr/>
        </p:nvSpPr>
        <p:spPr>
          <a:xfrm>
            <a:off x="5257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76200" y="1570038"/>
            <a:ext cx="2438400" cy="3078162"/>
            <a:chOff x="228600" y="1417320"/>
            <a:chExt cx="2438400" cy="2849880"/>
          </a:xfrm>
        </p:grpSpPr>
        <p:sp>
          <p:nvSpPr>
            <p:cNvPr id="10268" name="TextBox 7"/>
            <p:cNvSpPr txBox="1">
              <a:spLocks noChangeArrowheads="1"/>
            </p:cNvSpPr>
            <p:nvPr/>
          </p:nvSpPr>
          <p:spPr bwMode="auto">
            <a:xfrm>
              <a:off x="533400" y="1417320"/>
              <a:ext cx="1828800" cy="830997"/>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5410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0000"/>
                </a:solidFill>
              </a:rPr>
              <a:t>Training</a:t>
            </a:r>
            <a:endParaRPr lang="en-US" sz="2400" dirty="0">
              <a:solidFill>
                <a:srgbClr val="000000"/>
              </a:solidFill>
            </a:endParaRPr>
          </a:p>
        </p:txBody>
      </p:sp>
      <p:sp>
        <p:nvSpPr>
          <p:cNvPr id="10246" name="TextBox 13"/>
          <p:cNvSpPr txBox="1">
            <a:spLocks noChangeArrowheads="1"/>
          </p:cNvSpPr>
          <p:nvPr/>
        </p:nvSpPr>
        <p:spPr bwMode="auto">
          <a:xfrm>
            <a:off x="551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3200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2590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4800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5821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ounded Rectangle 18"/>
          <p:cNvSpPr/>
          <p:nvPr/>
        </p:nvSpPr>
        <p:spPr>
          <a:xfrm>
            <a:off x="2743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20" name="Right Arrow 19"/>
          <p:cNvSpPr/>
          <p:nvPr/>
        </p:nvSpPr>
        <p:spPr>
          <a:xfrm>
            <a:off x="2133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4" name="TextBox 20"/>
          <p:cNvSpPr txBox="1">
            <a:spLocks noChangeArrowheads="1"/>
          </p:cNvSpPr>
          <p:nvPr/>
        </p:nvSpPr>
        <p:spPr bwMode="auto">
          <a:xfrm>
            <a:off x="620212" y="4800600"/>
            <a:ext cx="1437188" cy="523220"/>
          </a:xfrm>
          <a:prstGeom prst="rect">
            <a:avLst/>
          </a:prstGeom>
          <a:noFill/>
          <a:ln w="9525">
            <a:noFill/>
            <a:miter lim="800000"/>
            <a:headEnd/>
            <a:tailEnd/>
          </a:ln>
        </p:spPr>
        <p:txBody>
          <a:bodyPr wrap="none">
            <a:spAutoFit/>
          </a:bodyPr>
          <a:lstStyle/>
          <a:p>
            <a:r>
              <a:rPr lang="en-US" sz="2800" b="1" dirty="0">
                <a:solidFill>
                  <a:srgbClr val="000000"/>
                </a:solidFill>
              </a:rPr>
              <a:t>Testing</a:t>
            </a:r>
          </a:p>
        </p:txBody>
      </p:sp>
      <p:sp>
        <p:nvSpPr>
          <p:cNvPr id="10255" name="TextBox 21"/>
          <p:cNvSpPr txBox="1">
            <a:spLocks noChangeArrowheads="1"/>
          </p:cNvSpPr>
          <p:nvPr/>
        </p:nvSpPr>
        <p:spPr bwMode="auto">
          <a:xfrm>
            <a:off x="457200" y="6396037"/>
            <a:ext cx="1689100" cy="461963"/>
          </a:xfrm>
          <a:prstGeom prst="rect">
            <a:avLst/>
          </a:prstGeom>
          <a:noFill/>
          <a:ln w="9525">
            <a:noFill/>
            <a:miter lim="800000"/>
            <a:headEnd/>
            <a:tailEnd/>
          </a:ln>
        </p:spPr>
        <p:txBody>
          <a:bodyPr wrap="none">
            <a:spAutoFit/>
          </a:bodyPr>
          <a:lstStyle/>
          <a:p>
            <a:r>
              <a:rPr lang="en-US" sz="2400" dirty="0">
                <a:solidFill>
                  <a:srgbClr val="000000"/>
                </a:solidFill>
              </a:rPr>
              <a:t>Test Image</a:t>
            </a:r>
          </a:p>
        </p:txBody>
      </p:sp>
      <p:sp>
        <p:nvSpPr>
          <p:cNvPr id="23" name="Right Arrow 22"/>
          <p:cNvSpPr/>
          <p:nvPr/>
        </p:nvSpPr>
        <p:spPr>
          <a:xfrm>
            <a:off x="6858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7543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0000"/>
                </a:solidFill>
              </a:rPr>
              <a:t>Learned model</a:t>
            </a:r>
            <a:endParaRPr lang="en-US" sz="2400" dirty="0">
              <a:solidFill>
                <a:srgbClr val="000000"/>
              </a:solidFill>
            </a:endParaRPr>
          </a:p>
        </p:txBody>
      </p:sp>
      <p:sp>
        <p:nvSpPr>
          <p:cNvPr id="25" name="Rounded Rectangle 24"/>
          <p:cNvSpPr/>
          <p:nvPr/>
        </p:nvSpPr>
        <p:spPr>
          <a:xfrm>
            <a:off x="5181600" y="39624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0000"/>
                </a:solidFill>
              </a:rPr>
              <a:t>Learned model</a:t>
            </a:r>
            <a:endParaRPr lang="en-US" sz="2400" dirty="0">
              <a:solidFill>
                <a:srgbClr val="000000"/>
              </a:solidFill>
            </a:endParaRPr>
          </a:p>
        </p:txBody>
      </p:sp>
      <p:sp>
        <p:nvSpPr>
          <p:cNvPr id="26" name="Right Arrow 25"/>
          <p:cNvSpPr/>
          <p:nvPr/>
        </p:nvSpPr>
        <p:spPr>
          <a:xfrm>
            <a:off x="4572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TextBox 30"/>
          <p:cNvSpPr txBox="1"/>
          <p:nvPr/>
        </p:nvSpPr>
        <p:spPr>
          <a:xfrm>
            <a:off x="7474953" y="6581001"/>
            <a:ext cx="1669047" cy="276999"/>
          </a:xfrm>
          <a:prstGeom prst="rect">
            <a:avLst/>
          </a:prstGeom>
          <a:noFill/>
        </p:spPr>
        <p:txBody>
          <a:bodyPr wrap="none" rtlCol="0">
            <a:spAutoFit/>
          </a:bodyPr>
          <a:lstStyle/>
          <a:p>
            <a:r>
              <a:rPr lang="en-US" sz="1200" dirty="0" smtClean="0">
                <a:solidFill>
                  <a:srgbClr val="000000"/>
                </a:solidFill>
              </a:rPr>
              <a:t>Slide credit: D. </a:t>
            </a:r>
            <a:r>
              <a:rPr lang="en-US" sz="1200" dirty="0" err="1" smtClean="0">
                <a:solidFill>
                  <a:srgbClr val="000000"/>
                </a:solidFill>
              </a:rPr>
              <a:t>Hoiem</a:t>
            </a:r>
            <a:endParaRPr lang="en-US" sz="1200" dirty="0">
              <a:solidFill>
                <a:srgbClr val="000000"/>
              </a:solidFill>
            </a:endParaRPr>
          </a:p>
        </p:txBody>
      </p:sp>
      <p:sp>
        <p:nvSpPr>
          <p:cNvPr id="32" name="Right Arrow 31"/>
          <p:cNvSpPr/>
          <p:nvPr/>
        </p:nvSpPr>
        <p:spPr>
          <a:xfrm rot="5400000">
            <a:off x="5867400" y="5029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3" name="Picture 2"/>
          <p:cNvPicPr>
            <a:picLocks noChangeAspect="1" noChangeArrowheads="1"/>
          </p:cNvPicPr>
          <p:nvPr/>
        </p:nvPicPr>
        <p:blipFill>
          <a:blip r:embed="rId3" cstate="print"/>
          <a:srcRect/>
          <a:stretch>
            <a:fillRect/>
          </a:stretch>
        </p:blipFill>
        <p:spPr bwMode="auto">
          <a:xfrm>
            <a:off x="152400" y="2438400"/>
            <a:ext cx="2237618" cy="1905000"/>
          </a:xfrm>
          <a:prstGeom prst="rect">
            <a:avLst/>
          </a:prstGeom>
          <a:noFill/>
          <a:ln w="9525">
            <a:noFill/>
            <a:miter lim="800000"/>
            <a:headEnd/>
            <a:tailEnd/>
          </a:ln>
        </p:spPr>
      </p:pic>
      <p:pic>
        <p:nvPicPr>
          <p:cNvPr id="30721" name="Picture 1"/>
          <p:cNvPicPr>
            <a:picLocks noChangeAspect="1" noChangeArrowheads="1"/>
          </p:cNvPicPr>
          <p:nvPr/>
        </p:nvPicPr>
        <p:blipFill>
          <a:blip r:embed="rId4" cstate="print"/>
          <a:srcRect/>
          <a:stretch>
            <a:fillRect/>
          </a:stretch>
        </p:blipFill>
        <p:spPr bwMode="auto">
          <a:xfrm>
            <a:off x="914400" y="5638800"/>
            <a:ext cx="800100" cy="800100"/>
          </a:xfrm>
          <a:prstGeom prst="rect">
            <a:avLst/>
          </a:prstGeom>
          <a:noFill/>
          <a:ln w="9525">
            <a:noFill/>
            <a:miter lim="800000"/>
            <a:headEnd/>
            <a:tailEnd/>
          </a:ln>
        </p:spPr>
      </p:pic>
    </p:spTree>
    <p:extLst>
      <p:ext uri="{BB962C8B-B14F-4D97-AF65-F5344CB8AC3E}">
        <p14:creationId xmlns:p14="http://schemas.microsoft.com/office/powerpoint/2010/main" val="28134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3505200" y="201613"/>
            <a:ext cx="2185988" cy="622300"/>
          </a:xfrm>
          <a:prstGeom prst="rect">
            <a:avLst/>
          </a:prstGeom>
          <a:noFill/>
          <a:ln w="12700">
            <a:solidFill>
              <a:srgbClr val="FF5050"/>
            </a:solidFill>
            <a:miter lim="800000"/>
            <a:headEnd/>
            <a:tailEnd/>
          </a:ln>
        </p:spPr>
        <p:txBody>
          <a:bodyPr wrap="none">
            <a:spAutoFit/>
          </a:bodyPr>
          <a:lstStyle/>
          <a:p>
            <a:pPr eaLnBrk="0" hangingPunct="0"/>
            <a:r>
              <a:rPr lang="en-US" sz="3400" dirty="0"/>
              <a:t>OBJECTS</a:t>
            </a:r>
          </a:p>
        </p:txBody>
      </p:sp>
      <p:sp>
        <p:nvSpPr>
          <p:cNvPr id="9223" name="Text Box 7"/>
          <p:cNvSpPr txBox="1">
            <a:spLocks noChangeArrowheads="1"/>
          </p:cNvSpPr>
          <p:nvPr/>
        </p:nvSpPr>
        <p:spPr bwMode="auto">
          <a:xfrm>
            <a:off x="533400" y="1190625"/>
            <a:ext cx="1647825" cy="501650"/>
          </a:xfrm>
          <a:prstGeom prst="rect">
            <a:avLst/>
          </a:prstGeom>
          <a:noFill/>
          <a:ln w="12700">
            <a:solidFill>
              <a:srgbClr val="FF5050"/>
            </a:solidFill>
            <a:miter lim="800000"/>
            <a:headEnd/>
            <a:tailEnd/>
          </a:ln>
        </p:spPr>
        <p:txBody>
          <a:bodyPr wrap="none">
            <a:spAutoFit/>
          </a:bodyPr>
          <a:lstStyle/>
          <a:p>
            <a:pPr eaLnBrk="0" hangingPunct="0"/>
            <a:r>
              <a:rPr lang="en-US" sz="2600"/>
              <a:t>ANIMALS</a:t>
            </a:r>
          </a:p>
        </p:txBody>
      </p:sp>
      <p:sp>
        <p:nvSpPr>
          <p:cNvPr id="9224" name="Text Box 8"/>
          <p:cNvSpPr txBox="1">
            <a:spLocks noChangeArrowheads="1"/>
          </p:cNvSpPr>
          <p:nvPr/>
        </p:nvSpPr>
        <p:spPr bwMode="auto">
          <a:xfrm>
            <a:off x="5715000" y="1166813"/>
            <a:ext cx="1995488" cy="501650"/>
          </a:xfrm>
          <a:prstGeom prst="rect">
            <a:avLst/>
          </a:prstGeom>
          <a:noFill/>
          <a:ln w="12700">
            <a:solidFill>
              <a:srgbClr val="FF5050"/>
            </a:solidFill>
            <a:miter lim="800000"/>
            <a:headEnd/>
            <a:tailEnd/>
          </a:ln>
        </p:spPr>
        <p:txBody>
          <a:bodyPr wrap="none">
            <a:spAutoFit/>
          </a:bodyPr>
          <a:lstStyle/>
          <a:p>
            <a:pPr eaLnBrk="0" hangingPunct="0"/>
            <a:r>
              <a:rPr lang="en-US" sz="2600"/>
              <a:t>INANIMATE</a:t>
            </a:r>
          </a:p>
        </p:txBody>
      </p:sp>
      <p:sp>
        <p:nvSpPr>
          <p:cNvPr id="9225" name="Text Box 9"/>
          <p:cNvSpPr txBox="1">
            <a:spLocks noChangeArrowheads="1"/>
          </p:cNvSpPr>
          <p:nvPr/>
        </p:nvSpPr>
        <p:spPr bwMode="auto">
          <a:xfrm>
            <a:off x="2819400" y="1190625"/>
            <a:ext cx="1482725" cy="501650"/>
          </a:xfrm>
          <a:prstGeom prst="rect">
            <a:avLst/>
          </a:prstGeom>
          <a:noFill/>
          <a:ln w="12700">
            <a:solidFill>
              <a:srgbClr val="FF5050"/>
            </a:solidFill>
            <a:miter lim="800000"/>
            <a:headEnd/>
            <a:tailEnd/>
          </a:ln>
        </p:spPr>
        <p:txBody>
          <a:bodyPr wrap="none">
            <a:spAutoFit/>
          </a:bodyPr>
          <a:lstStyle/>
          <a:p>
            <a:pPr eaLnBrk="0" hangingPunct="0"/>
            <a:r>
              <a:rPr lang="en-US" sz="2600"/>
              <a:t>PLANTS</a:t>
            </a:r>
          </a:p>
        </p:txBody>
      </p:sp>
      <p:sp>
        <p:nvSpPr>
          <p:cNvPr id="9226" name="Text Box 10"/>
          <p:cNvSpPr txBox="1">
            <a:spLocks noChangeArrowheads="1"/>
          </p:cNvSpPr>
          <p:nvPr/>
        </p:nvSpPr>
        <p:spPr bwMode="auto">
          <a:xfrm>
            <a:off x="7010400" y="2143125"/>
            <a:ext cx="1717675" cy="439738"/>
          </a:xfrm>
          <a:prstGeom prst="rect">
            <a:avLst/>
          </a:prstGeom>
          <a:noFill/>
          <a:ln w="12700">
            <a:solidFill>
              <a:srgbClr val="FF5050"/>
            </a:solidFill>
            <a:miter lim="800000"/>
            <a:headEnd/>
            <a:tailEnd/>
          </a:ln>
        </p:spPr>
        <p:txBody>
          <a:bodyPr wrap="none">
            <a:spAutoFit/>
          </a:bodyPr>
          <a:lstStyle/>
          <a:p>
            <a:pPr eaLnBrk="0" hangingPunct="0"/>
            <a:r>
              <a:rPr lang="en-US" sz="2200"/>
              <a:t>MAN-MADE</a:t>
            </a:r>
          </a:p>
        </p:txBody>
      </p:sp>
      <p:sp>
        <p:nvSpPr>
          <p:cNvPr id="9227" name="Text Box 11"/>
          <p:cNvSpPr txBox="1">
            <a:spLocks noChangeArrowheads="1"/>
          </p:cNvSpPr>
          <p:nvPr/>
        </p:nvSpPr>
        <p:spPr bwMode="auto">
          <a:xfrm>
            <a:off x="4953000" y="2143125"/>
            <a:ext cx="1500188" cy="439738"/>
          </a:xfrm>
          <a:prstGeom prst="rect">
            <a:avLst/>
          </a:prstGeom>
          <a:noFill/>
          <a:ln w="12700">
            <a:solidFill>
              <a:srgbClr val="FF5050"/>
            </a:solidFill>
            <a:miter lim="800000"/>
            <a:headEnd/>
            <a:tailEnd/>
          </a:ln>
        </p:spPr>
        <p:txBody>
          <a:bodyPr wrap="none">
            <a:spAutoFit/>
          </a:bodyPr>
          <a:lstStyle/>
          <a:p>
            <a:pPr eaLnBrk="0" hangingPunct="0"/>
            <a:r>
              <a:rPr lang="en-US" sz="2200"/>
              <a:t>NATURAL</a:t>
            </a:r>
          </a:p>
        </p:txBody>
      </p:sp>
      <p:cxnSp>
        <p:nvCxnSpPr>
          <p:cNvPr id="9228" name="AutoShape 12"/>
          <p:cNvCxnSpPr>
            <a:cxnSpLocks noChangeShapeType="1"/>
            <a:stCxn id="9222" idx="2"/>
            <a:endCxn id="9223" idx="0"/>
          </p:cNvCxnSpPr>
          <p:nvPr/>
        </p:nvCxnSpPr>
        <p:spPr bwMode="auto">
          <a:xfrm rot="5400000">
            <a:off x="2794795" y="-613569"/>
            <a:ext cx="366712" cy="3241675"/>
          </a:xfrm>
          <a:prstGeom prst="bentConnector3">
            <a:avLst>
              <a:gd name="adj1" fmla="val 49782"/>
            </a:avLst>
          </a:prstGeom>
          <a:noFill/>
          <a:ln w="9525">
            <a:solidFill>
              <a:schemeClr val="tx1"/>
            </a:solidFill>
            <a:miter lim="800000"/>
            <a:headEnd/>
            <a:tailEnd/>
          </a:ln>
        </p:spPr>
      </p:cxnSp>
      <p:cxnSp>
        <p:nvCxnSpPr>
          <p:cNvPr id="9229" name="AutoShape 13"/>
          <p:cNvCxnSpPr>
            <a:cxnSpLocks noChangeShapeType="1"/>
            <a:stCxn id="9222" idx="2"/>
            <a:endCxn id="9225" idx="0"/>
          </p:cNvCxnSpPr>
          <p:nvPr/>
        </p:nvCxnSpPr>
        <p:spPr bwMode="auto">
          <a:xfrm rot="5400000">
            <a:off x="3896520" y="488156"/>
            <a:ext cx="366712" cy="1038225"/>
          </a:xfrm>
          <a:prstGeom prst="bentConnector3">
            <a:avLst>
              <a:gd name="adj1" fmla="val 49782"/>
            </a:avLst>
          </a:prstGeom>
          <a:noFill/>
          <a:ln w="9525">
            <a:solidFill>
              <a:schemeClr val="tx1"/>
            </a:solidFill>
            <a:miter lim="800000"/>
            <a:headEnd/>
            <a:tailEnd/>
          </a:ln>
        </p:spPr>
      </p:cxnSp>
      <p:cxnSp>
        <p:nvCxnSpPr>
          <p:cNvPr id="9230" name="AutoShape 14"/>
          <p:cNvCxnSpPr>
            <a:cxnSpLocks noChangeShapeType="1"/>
          </p:cNvCxnSpPr>
          <p:nvPr/>
        </p:nvCxnSpPr>
        <p:spPr bwMode="auto">
          <a:xfrm rot="16200000" flipH="1">
            <a:off x="5574506" y="-132556"/>
            <a:ext cx="312738" cy="2254250"/>
          </a:xfrm>
          <a:prstGeom prst="bentConnector3">
            <a:avLst>
              <a:gd name="adj1" fmla="val 53806"/>
            </a:avLst>
          </a:prstGeom>
          <a:noFill/>
          <a:ln w="9525">
            <a:solidFill>
              <a:schemeClr val="tx1"/>
            </a:solidFill>
            <a:miter lim="800000"/>
            <a:headEnd/>
            <a:tailEnd/>
          </a:ln>
        </p:spPr>
      </p:cxnSp>
      <p:cxnSp>
        <p:nvCxnSpPr>
          <p:cNvPr id="9231" name="AutoShape 15"/>
          <p:cNvCxnSpPr>
            <a:cxnSpLocks noChangeShapeType="1"/>
            <a:stCxn id="9224" idx="2"/>
            <a:endCxn id="9227" idx="0"/>
          </p:cNvCxnSpPr>
          <p:nvPr/>
        </p:nvCxnSpPr>
        <p:spPr bwMode="auto">
          <a:xfrm rot="5400000">
            <a:off x="5971382" y="1400969"/>
            <a:ext cx="474662" cy="1009650"/>
          </a:xfrm>
          <a:prstGeom prst="bentConnector3">
            <a:avLst>
              <a:gd name="adj1" fmla="val 49833"/>
            </a:avLst>
          </a:prstGeom>
          <a:noFill/>
          <a:ln w="9525">
            <a:solidFill>
              <a:schemeClr val="tx1"/>
            </a:solidFill>
            <a:miter lim="800000"/>
            <a:headEnd/>
            <a:tailEnd/>
          </a:ln>
        </p:spPr>
      </p:cxnSp>
      <p:cxnSp>
        <p:nvCxnSpPr>
          <p:cNvPr id="9232" name="AutoShape 16"/>
          <p:cNvCxnSpPr>
            <a:cxnSpLocks noChangeShapeType="1"/>
            <a:stCxn id="9224" idx="2"/>
            <a:endCxn id="9226" idx="0"/>
          </p:cNvCxnSpPr>
          <p:nvPr/>
        </p:nvCxnSpPr>
        <p:spPr bwMode="auto">
          <a:xfrm rot="16200000" flipH="1">
            <a:off x="7054057" y="1327944"/>
            <a:ext cx="474662" cy="1155700"/>
          </a:xfrm>
          <a:prstGeom prst="bentConnector3">
            <a:avLst>
              <a:gd name="adj1" fmla="val 49833"/>
            </a:avLst>
          </a:prstGeom>
          <a:noFill/>
          <a:ln w="9525">
            <a:solidFill>
              <a:schemeClr val="tx1"/>
            </a:solidFill>
            <a:miter lim="800000"/>
            <a:headEnd/>
            <a:tailEnd/>
          </a:ln>
        </p:spPr>
      </p:cxnSp>
      <p:cxnSp>
        <p:nvCxnSpPr>
          <p:cNvPr id="9233" name="AutoShape 17"/>
          <p:cNvCxnSpPr>
            <a:cxnSpLocks noChangeShapeType="1"/>
            <a:stCxn id="9226" idx="2"/>
            <a:endCxn id="9251" idx="0"/>
          </p:cNvCxnSpPr>
          <p:nvPr/>
        </p:nvCxnSpPr>
        <p:spPr bwMode="auto">
          <a:xfrm rot="16200000" flipH="1">
            <a:off x="7149585" y="3302516"/>
            <a:ext cx="1685925" cy="246618"/>
          </a:xfrm>
          <a:prstGeom prst="bentConnector3">
            <a:avLst>
              <a:gd name="adj1" fmla="val 50000"/>
            </a:avLst>
          </a:prstGeom>
          <a:noFill/>
          <a:ln w="9525">
            <a:solidFill>
              <a:schemeClr val="tx1"/>
            </a:solidFill>
            <a:miter lim="800000"/>
            <a:headEnd/>
            <a:tailEnd/>
          </a:ln>
        </p:spPr>
      </p:cxnSp>
      <p:sp>
        <p:nvSpPr>
          <p:cNvPr id="9234" name="Text Box 18"/>
          <p:cNvSpPr txBox="1">
            <a:spLocks noChangeArrowheads="1"/>
          </p:cNvSpPr>
          <p:nvPr/>
        </p:nvSpPr>
        <p:spPr bwMode="auto">
          <a:xfrm>
            <a:off x="1524000" y="2308225"/>
            <a:ext cx="2057400" cy="439738"/>
          </a:xfrm>
          <a:prstGeom prst="rect">
            <a:avLst/>
          </a:prstGeom>
          <a:noFill/>
          <a:ln w="12700">
            <a:solidFill>
              <a:srgbClr val="FF5050"/>
            </a:solidFill>
            <a:miter lim="800000"/>
            <a:headEnd/>
            <a:tailEnd/>
          </a:ln>
        </p:spPr>
        <p:txBody>
          <a:bodyPr wrap="none">
            <a:spAutoFit/>
          </a:bodyPr>
          <a:lstStyle/>
          <a:p>
            <a:pPr eaLnBrk="0" hangingPunct="0"/>
            <a:r>
              <a:rPr lang="en-US" sz="2200"/>
              <a:t>VERTEBRATE</a:t>
            </a:r>
          </a:p>
        </p:txBody>
      </p:sp>
      <p:sp>
        <p:nvSpPr>
          <p:cNvPr id="9235" name="Text Box 19"/>
          <p:cNvSpPr txBox="1">
            <a:spLocks noChangeArrowheads="1"/>
          </p:cNvSpPr>
          <p:nvPr/>
        </p:nvSpPr>
        <p:spPr bwMode="auto">
          <a:xfrm>
            <a:off x="228600" y="2284413"/>
            <a:ext cx="754063" cy="469900"/>
          </a:xfrm>
          <a:prstGeom prst="rect">
            <a:avLst/>
          </a:prstGeom>
          <a:noFill/>
          <a:ln w="12700">
            <a:solidFill>
              <a:srgbClr val="FF5050"/>
            </a:solidFill>
            <a:miter lim="800000"/>
            <a:headEnd/>
            <a:tailEnd/>
          </a:ln>
        </p:spPr>
        <p:txBody>
          <a:bodyPr wrap="none">
            <a:spAutoFit/>
          </a:bodyPr>
          <a:lstStyle/>
          <a:p>
            <a:pPr eaLnBrk="0" hangingPunct="0"/>
            <a:r>
              <a:rPr lang="en-US" sz="2400"/>
              <a:t> …..</a:t>
            </a:r>
          </a:p>
        </p:txBody>
      </p:sp>
      <p:cxnSp>
        <p:nvCxnSpPr>
          <p:cNvPr id="9236" name="AutoShape 20"/>
          <p:cNvCxnSpPr>
            <a:cxnSpLocks noChangeShapeType="1"/>
            <a:stCxn id="9223" idx="2"/>
            <a:endCxn id="9235" idx="0"/>
          </p:cNvCxnSpPr>
          <p:nvPr/>
        </p:nvCxnSpPr>
        <p:spPr bwMode="auto">
          <a:xfrm rot="5400000">
            <a:off x="685800" y="1612900"/>
            <a:ext cx="592138" cy="750888"/>
          </a:xfrm>
          <a:prstGeom prst="bentConnector3">
            <a:avLst>
              <a:gd name="adj1" fmla="val 52278"/>
            </a:avLst>
          </a:prstGeom>
          <a:noFill/>
          <a:ln w="9525">
            <a:solidFill>
              <a:schemeClr val="tx1"/>
            </a:solidFill>
            <a:miter lim="800000"/>
            <a:headEnd/>
            <a:tailEnd/>
          </a:ln>
        </p:spPr>
      </p:cxnSp>
      <p:cxnSp>
        <p:nvCxnSpPr>
          <p:cNvPr id="9237" name="AutoShape 21"/>
          <p:cNvCxnSpPr>
            <a:cxnSpLocks noChangeShapeType="1"/>
            <a:stCxn id="9223" idx="2"/>
            <a:endCxn id="9234" idx="0"/>
          </p:cNvCxnSpPr>
          <p:nvPr/>
        </p:nvCxnSpPr>
        <p:spPr bwMode="auto">
          <a:xfrm rot="16200000" flipH="1">
            <a:off x="1647032" y="1402556"/>
            <a:ext cx="615950" cy="1195387"/>
          </a:xfrm>
          <a:prstGeom prst="bentConnector3">
            <a:avLst>
              <a:gd name="adj1" fmla="val 50000"/>
            </a:avLst>
          </a:prstGeom>
          <a:noFill/>
          <a:ln w="9525">
            <a:solidFill>
              <a:schemeClr val="tx1"/>
            </a:solidFill>
            <a:miter lim="800000"/>
            <a:headEnd/>
            <a:tailEnd/>
          </a:ln>
        </p:spPr>
      </p:cxnSp>
      <p:sp>
        <p:nvSpPr>
          <p:cNvPr id="9238" name="Text Box 22"/>
          <p:cNvSpPr txBox="1">
            <a:spLocks noChangeArrowheads="1"/>
          </p:cNvSpPr>
          <p:nvPr/>
        </p:nvSpPr>
        <p:spPr bwMode="auto">
          <a:xfrm>
            <a:off x="685800" y="3322638"/>
            <a:ext cx="1481138" cy="409575"/>
          </a:xfrm>
          <a:prstGeom prst="rect">
            <a:avLst/>
          </a:prstGeom>
          <a:noFill/>
          <a:ln w="12700">
            <a:solidFill>
              <a:srgbClr val="FF5050"/>
            </a:solidFill>
            <a:miter lim="800000"/>
            <a:headEnd/>
            <a:tailEnd/>
          </a:ln>
        </p:spPr>
        <p:txBody>
          <a:bodyPr wrap="none">
            <a:spAutoFit/>
          </a:bodyPr>
          <a:lstStyle/>
          <a:p>
            <a:pPr eaLnBrk="0" hangingPunct="0"/>
            <a:r>
              <a:rPr lang="en-US" sz="2000"/>
              <a:t>MAMMALS</a:t>
            </a:r>
          </a:p>
        </p:txBody>
      </p:sp>
      <p:sp>
        <p:nvSpPr>
          <p:cNvPr id="9239" name="Text Box 23"/>
          <p:cNvSpPr txBox="1">
            <a:spLocks noChangeArrowheads="1"/>
          </p:cNvSpPr>
          <p:nvPr/>
        </p:nvSpPr>
        <p:spPr bwMode="auto">
          <a:xfrm>
            <a:off x="4114800" y="3398838"/>
            <a:ext cx="974725" cy="409575"/>
          </a:xfrm>
          <a:prstGeom prst="rect">
            <a:avLst/>
          </a:prstGeom>
          <a:noFill/>
          <a:ln w="12700">
            <a:solidFill>
              <a:srgbClr val="FF5050"/>
            </a:solidFill>
            <a:miter lim="800000"/>
            <a:headEnd/>
            <a:tailEnd/>
          </a:ln>
        </p:spPr>
        <p:txBody>
          <a:bodyPr wrap="none">
            <a:spAutoFit/>
          </a:bodyPr>
          <a:lstStyle/>
          <a:p>
            <a:pPr eaLnBrk="0" hangingPunct="0"/>
            <a:r>
              <a:rPr lang="en-US" sz="2000"/>
              <a:t>BIRDS</a:t>
            </a:r>
          </a:p>
        </p:txBody>
      </p:sp>
      <p:sp>
        <p:nvSpPr>
          <p:cNvPr id="9240" name="Text Box 24"/>
          <p:cNvSpPr txBox="1">
            <a:spLocks noChangeArrowheads="1"/>
          </p:cNvSpPr>
          <p:nvPr/>
        </p:nvSpPr>
        <p:spPr bwMode="auto">
          <a:xfrm>
            <a:off x="5638800" y="4265613"/>
            <a:ext cx="1082348" cy="369332"/>
          </a:xfrm>
          <a:prstGeom prst="rect">
            <a:avLst/>
          </a:prstGeom>
          <a:noFill/>
          <a:ln w="12700">
            <a:solidFill>
              <a:srgbClr val="FF5050"/>
            </a:solidFill>
            <a:miter lim="800000"/>
            <a:headEnd/>
            <a:tailEnd/>
          </a:ln>
        </p:spPr>
        <p:txBody>
          <a:bodyPr wrap="none">
            <a:spAutoFit/>
          </a:bodyPr>
          <a:lstStyle/>
          <a:p>
            <a:pPr eaLnBrk="0" hangingPunct="0"/>
            <a:r>
              <a:rPr lang="en-US" dirty="0" smtClean="0"/>
              <a:t>PIGEON</a:t>
            </a:r>
            <a:endParaRPr lang="en-US" dirty="0"/>
          </a:p>
        </p:txBody>
      </p:sp>
      <p:sp>
        <p:nvSpPr>
          <p:cNvPr id="9241" name="Text Box 25"/>
          <p:cNvSpPr txBox="1">
            <a:spLocks noChangeArrowheads="1"/>
          </p:cNvSpPr>
          <p:nvPr/>
        </p:nvSpPr>
        <p:spPr bwMode="auto">
          <a:xfrm>
            <a:off x="3359150" y="4265613"/>
            <a:ext cx="1005403" cy="369332"/>
          </a:xfrm>
          <a:prstGeom prst="rect">
            <a:avLst/>
          </a:prstGeom>
          <a:noFill/>
          <a:ln w="12700">
            <a:solidFill>
              <a:srgbClr val="FF5050"/>
            </a:solidFill>
            <a:miter lim="800000"/>
            <a:headEnd/>
            <a:tailEnd/>
          </a:ln>
        </p:spPr>
        <p:txBody>
          <a:bodyPr wrap="none">
            <a:spAutoFit/>
          </a:bodyPr>
          <a:lstStyle/>
          <a:p>
            <a:pPr eaLnBrk="0" hangingPunct="0"/>
            <a:r>
              <a:rPr lang="en-US" dirty="0" smtClean="0"/>
              <a:t>HORSE</a:t>
            </a:r>
            <a:endParaRPr lang="en-US" dirty="0"/>
          </a:p>
        </p:txBody>
      </p:sp>
      <p:sp>
        <p:nvSpPr>
          <p:cNvPr id="9242" name="Text Box 26"/>
          <p:cNvSpPr txBox="1">
            <a:spLocks noChangeArrowheads="1"/>
          </p:cNvSpPr>
          <p:nvPr/>
        </p:nvSpPr>
        <p:spPr bwMode="auto">
          <a:xfrm>
            <a:off x="895350" y="4265613"/>
            <a:ext cx="748923" cy="369332"/>
          </a:xfrm>
          <a:prstGeom prst="rect">
            <a:avLst/>
          </a:prstGeom>
          <a:noFill/>
          <a:ln w="12700">
            <a:solidFill>
              <a:srgbClr val="FF5050"/>
            </a:solidFill>
            <a:miter lim="800000"/>
            <a:headEnd/>
            <a:tailEnd/>
          </a:ln>
        </p:spPr>
        <p:txBody>
          <a:bodyPr wrap="none">
            <a:spAutoFit/>
          </a:bodyPr>
          <a:lstStyle/>
          <a:p>
            <a:pPr eaLnBrk="0" hangingPunct="0"/>
            <a:r>
              <a:rPr lang="en-US" dirty="0" smtClean="0"/>
              <a:t>COW</a:t>
            </a:r>
            <a:endParaRPr lang="en-US" dirty="0"/>
          </a:p>
        </p:txBody>
      </p:sp>
      <p:cxnSp>
        <p:nvCxnSpPr>
          <p:cNvPr id="9243" name="AutoShape 27"/>
          <p:cNvCxnSpPr>
            <a:cxnSpLocks noChangeShapeType="1"/>
            <a:stCxn id="9238" idx="2"/>
            <a:endCxn id="9242" idx="0"/>
          </p:cNvCxnSpPr>
          <p:nvPr/>
        </p:nvCxnSpPr>
        <p:spPr bwMode="auto">
          <a:xfrm rot="5400000">
            <a:off x="1081391" y="3920635"/>
            <a:ext cx="533400" cy="156557"/>
          </a:xfrm>
          <a:prstGeom prst="bentConnector3">
            <a:avLst>
              <a:gd name="adj1" fmla="val 50000"/>
            </a:avLst>
          </a:prstGeom>
          <a:noFill/>
          <a:ln w="9525">
            <a:solidFill>
              <a:schemeClr val="tx1"/>
            </a:solidFill>
            <a:miter lim="800000"/>
            <a:headEnd/>
            <a:tailEnd/>
          </a:ln>
        </p:spPr>
      </p:cxnSp>
      <p:cxnSp>
        <p:nvCxnSpPr>
          <p:cNvPr id="9244" name="AutoShape 28"/>
          <p:cNvCxnSpPr>
            <a:cxnSpLocks noChangeShapeType="1"/>
            <a:stCxn id="9242" idx="2"/>
          </p:cNvCxnSpPr>
          <p:nvPr/>
        </p:nvCxnSpPr>
        <p:spPr bwMode="auto">
          <a:xfrm rot="16200000" flipH="1">
            <a:off x="1066427" y="4838330"/>
            <a:ext cx="470454" cy="63684"/>
          </a:xfrm>
          <a:prstGeom prst="bentConnector3">
            <a:avLst>
              <a:gd name="adj1" fmla="val 50000"/>
            </a:avLst>
          </a:prstGeom>
          <a:noFill/>
          <a:ln w="9525">
            <a:solidFill>
              <a:schemeClr val="tx1"/>
            </a:solidFill>
            <a:miter lim="800000"/>
            <a:headEnd/>
            <a:tailEnd/>
          </a:ln>
        </p:spPr>
      </p:cxnSp>
      <p:cxnSp>
        <p:nvCxnSpPr>
          <p:cNvPr id="9245" name="AutoShape 29"/>
          <p:cNvCxnSpPr>
            <a:cxnSpLocks noChangeShapeType="1"/>
            <a:stCxn id="9238" idx="2"/>
            <a:endCxn id="9241" idx="0"/>
          </p:cNvCxnSpPr>
          <p:nvPr/>
        </p:nvCxnSpPr>
        <p:spPr bwMode="auto">
          <a:xfrm rot="16200000" flipH="1">
            <a:off x="2377410" y="2781171"/>
            <a:ext cx="533400" cy="2435483"/>
          </a:xfrm>
          <a:prstGeom prst="bentConnector3">
            <a:avLst>
              <a:gd name="adj1" fmla="val 50000"/>
            </a:avLst>
          </a:prstGeom>
          <a:noFill/>
          <a:ln w="9525">
            <a:solidFill>
              <a:schemeClr val="tx1"/>
            </a:solidFill>
            <a:miter lim="800000"/>
            <a:headEnd/>
            <a:tailEnd/>
          </a:ln>
        </p:spPr>
      </p:cxnSp>
      <p:cxnSp>
        <p:nvCxnSpPr>
          <p:cNvPr id="9246" name="AutoShape 30"/>
          <p:cNvCxnSpPr>
            <a:cxnSpLocks noChangeShapeType="1"/>
            <a:stCxn id="9241" idx="2"/>
          </p:cNvCxnSpPr>
          <p:nvPr/>
        </p:nvCxnSpPr>
        <p:spPr bwMode="auto">
          <a:xfrm rot="5400000">
            <a:off x="3581647" y="4825194"/>
            <a:ext cx="470454" cy="89956"/>
          </a:xfrm>
          <a:prstGeom prst="bentConnector3">
            <a:avLst>
              <a:gd name="adj1" fmla="val 50000"/>
            </a:avLst>
          </a:prstGeom>
          <a:noFill/>
          <a:ln w="9525">
            <a:solidFill>
              <a:schemeClr val="tx1"/>
            </a:solidFill>
            <a:miter lim="800000"/>
            <a:headEnd/>
            <a:tailEnd/>
          </a:ln>
        </p:spPr>
      </p:cxnSp>
      <p:cxnSp>
        <p:nvCxnSpPr>
          <p:cNvPr id="9247" name="AutoShape 31"/>
          <p:cNvCxnSpPr>
            <a:cxnSpLocks noChangeShapeType="1"/>
            <a:stCxn id="9234" idx="2"/>
            <a:endCxn id="9239" idx="0"/>
          </p:cNvCxnSpPr>
          <p:nvPr/>
        </p:nvCxnSpPr>
        <p:spPr bwMode="auto">
          <a:xfrm rot="16200000" flipH="1">
            <a:off x="3251994" y="2048669"/>
            <a:ext cx="650875" cy="2049463"/>
          </a:xfrm>
          <a:prstGeom prst="bentConnector3">
            <a:avLst>
              <a:gd name="adj1" fmla="val 49755"/>
            </a:avLst>
          </a:prstGeom>
          <a:noFill/>
          <a:ln w="9525">
            <a:solidFill>
              <a:schemeClr val="tx1"/>
            </a:solidFill>
            <a:miter lim="800000"/>
            <a:headEnd/>
            <a:tailEnd/>
          </a:ln>
        </p:spPr>
      </p:cxnSp>
      <p:cxnSp>
        <p:nvCxnSpPr>
          <p:cNvPr id="9248" name="AutoShape 32"/>
          <p:cNvCxnSpPr>
            <a:cxnSpLocks noChangeShapeType="1"/>
            <a:stCxn id="9234" idx="2"/>
            <a:endCxn id="9238" idx="0"/>
          </p:cNvCxnSpPr>
          <p:nvPr/>
        </p:nvCxnSpPr>
        <p:spPr bwMode="auto">
          <a:xfrm rot="5400000">
            <a:off x="1702594" y="2472532"/>
            <a:ext cx="574675" cy="1125537"/>
          </a:xfrm>
          <a:prstGeom prst="bentConnector3">
            <a:avLst>
              <a:gd name="adj1" fmla="val 57181"/>
            </a:avLst>
          </a:prstGeom>
          <a:noFill/>
          <a:ln w="9525">
            <a:solidFill>
              <a:schemeClr val="tx1"/>
            </a:solidFill>
            <a:miter lim="800000"/>
            <a:headEnd/>
            <a:tailEnd/>
          </a:ln>
        </p:spPr>
      </p:cxnSp>
      <p:cxnSp>
        <p:nvCxnSpPr>
          <p:cNvPr id="9249" name="AutoShape 33"/>
          <p:cNvCxnSpPr>
            <a:cxnSpLocks noChangeShapeType="1"/>
            <a:stCxn id="9239" idx="2"/>
            <a:endCxn id="9240" idx="0"/>
          </p:cNvCxnSpPr>
          <p:nvPr/>
        </p:nvCxnSpPr>
        <p:spPr bwMode="auto">
          <a:xfrm rot="16200000" flipH="1">
            <a:off x="5162468" y="3248107"/>
            <a:ext cx="457200" cy="1577811"/>
          </a:xfrm>
          <a:prstGeom prst="bentConnector3">
            <a:avLst>
              <a:gd name="adj1" fmla="val 50000"/>
            </a:avLst>
          </a:prstGeom>
          <a:noFill/>
          <a:ln w="9525">
            <a:solidFill>
              <a:schemeClr val="tx1"/>
            </a:solidFill>
            <a:miter lim="800000"/>
            <a:headEnd/>
            <a:tailEnd/>
          </a:ln>
        </p:spPr>
      </p:cxnSp>
      <p:cxnSp>
        <p:nvCxnSpPr>
          <p:cNvPr id="9250" name="AutoShape 34"/>
          <p:cNvCxnSpPr>
            <a:cxnSpLocks noChangeShapeType="1"/>
            <a:stCxn id="9240" idx="2"/>
          </p:cNvCxnSpPr>
          <p:nvPr/>
        </p:nvCxnSpPr>
        <p:spPr bwMode="auto">
          <a:xfrm rot="16200000" flipH="1">
            <a:off x="5959908" y="4855011"/>
            <a:ext cx="470454" cy="30322"/>
          </a:xfrm>
          <a:prstGeom prst="bentConnector3">
            <a:avLst>
              <a:gd name="adj1" fmla="val 50000"/>
            </a:avLst>
          </a:prstGeom>
          <a:noFill/>
          <a:ln w="9525">
            <a:solidFill>
              <a:schemeClr val="tx1"/>
            </a:solidFill>
            <a:miter lim="800000"/>
            <a:headEnd/>
            <a:tailEnd/>
          </a:ln>
        </p:spPr>
      </p:cxnSp>
      <p:sp>
        <p:nvSpPr>
          <p:cNvPr id="9251" name="Text Box 35"/>
          <p:cNvSpPr txBox="1">
            <a:spLocks noChangeArrowheads="1"/>
          </p:cNvSpPr>
          <p:nvPr/>
        </p:nvSpPr>
        <p:spPr bwMode="auto">
          <a:xfrm>
            <a:off x="7664450" y="4268788"/>
            <a:ext cx="902811" cy="369332"/>
          </a:xfrm>
          <a:prstGeom prst="rect">
            <a:avLst/>
          </a:prstGeom>
          <a:noFill/>
          <a:ln w="12700">
            <a:solidFill>
              <a:srgbClr val="FF5050"/>
            </a:solidFill>
            <a:miter lim="800000"/>
            <a:headEnd/>
            <a:tailEnd/>
          </a:ln>
        </p:spPr>
        <p:txBody>
          <a:bodyPr wrap="none">
            <a:spAutoFit/>
          </a:bodyPr>
          <a:lstStyle/>
          <a:p>
            <a:pPr eaLnBrk="0" hangingPunct="0"/>
            <a:r>
              <a:rPr lang="en-US" dirty="0" smtClean="0"/>
              <a:t>CHAIR</a:t>
            </a:r>
            <a:endParaRPr lang="en-US" dirty="0"/>
          </a:p>
        </p:txBody>
      </p:sp>
      <p:cxnSp>
        <p:nvCxnSpPr>
          <p:cNvPr id="9252" name="AutoShape 36"/>
          <p:cNvCxnSpPr>
            <a:cxnSpLocks noChangeShapeType="1"/>
            <a:stCxn id="9251" idx="2"/>
          </p:cNvCxnSpPr>
          <p:nvPr/>
        </p:nvCxnSpPr>
        <p:spPr bwMode="auto">
          <a:xfrm rot="16200000" flipH="1">
            <a:off x="8004967" y="4749009"/>
            <a:ext cx="359330" cy="137552"/>
          </a:xfrm>
          <a:prstGeom prst="bentConnector3">
            <a:avLst>
              <a:gd name="adj1" fmla="val 50000"/>
            </a:avLst>
          </a:prstGeom>
          <a:noFill/>
          <a:ln w="9525">
            <a:solidFill>
              <a:schemeClr val="tx1"/>
            </a:solidFill>
            <a:miter lim="800000"/>
            <a:headEnd/>
            <a:tailEnd/>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41" y="5105400"/>
            <a:ext cx="2095500" cy="13944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3604" y="5049836"/>
            <a:ext cx="1727865" cy="150558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5154295"/>
            <a:ext cx="2095500" cy="139446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2733" y="5046345"/>
            <a:ext cx="841350" cy="1502410"/>
          </a:xfrm>
          <a:prstGeom prst="rect">
            <a:avLst/>
          </a:prstGeom>
        </p:spPr>
      </p:pic>
    </p:spTree>
    <p:extLst>
      <p:ext uri="{BB962C8B-B14F-4D97-AF65-F5344CB8AC3E}">
        <p14:creationId xmlns:p14="http://schemas.microsoft.com/office/powerpoint/2010/main" val="1208341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smtClean="0">
                <a:latin typeface="+mn-lt"/>
              </a:rPr>
              <a:t>Traditional recognition </a:t>
            </a:r>
            <a:r>
              <a:rPr lang="en-US" dirty="0">
                <a:latin typeface="+mn-lt"/>
              </a:rPr>
              <a:t>p</a:t>
            </a:r>
            <a:r>
              <a:rPr lang="en-US" dirty="0" smtClean="0">
                <a:latin typeface="+mn-lt"/>
              </a:rPr>
              <a:t>ipeline</a:t>
            </a:r>
            <a:endParaRPr lang="en-US" dirty="0">
              <a:latin typeface="+mn-lt"/>
            </a:endParaRP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rgbClr val="FF0000"/>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Hand-designed</a:t>
            </a:r>
            <a:br>
              <a:rPr lang="en-US" sz="2400" b="0" dirty="0">
                <a:solidFill>
                  <a:srgbClr val="000000"/>
                </a:solidFill>
                <a:latin typeface="Arial"/>
                <a:cs typeface="Adobe Caslon Pro"/>
              </a:rPr>
            </a:br>
            <a:r>
              <a:rPr lang="en-US" sz="2400" b="0" dirty="0" smtClean="0">
                <a:solidFill>
                  <a:srgbClr val="000000"/>
                </a:solidFill>
                <a:latin typeface="Arial"/>
                <a:cs typeface="Adobe Caslon Pro"/>
              </a:rPr>
              <a:t>feature extraction</a:t>
            </a:r>
            <a:endParaRPr lang="en-US" sz="2400" b="0" dirty="0">
              <a:solidFill>
                <a:srgbClr val="000000"/>
              </a:solidFill>
              <a:latin typeface="Arial"/>
              <a:cs typeface="Adobe Caslon Pro"/>
            </a:endParaRP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00FF"/>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smtClean="0">
                <a:solidFill>
                  <a:srgbClr val="000000"/>
                </a:solidFill>
                <a:latin typeface="Arial"/>
                <a:cs typeface="Adobe Caslon Pro"/>
              </a:rPr>
              <a:t>classifier</a:t>
            </a:r>
            <a:endParaRPr lang="en-US" sz="2400" b="0" dirty="0">
              <a:solidFill>
                <a:srgbClr val="000000"/>
              </a:solidFill>
              <a:latin typeface="Arial"/>
              <a:cs typeface="Adobe Caslon Pro"/>
            </a:endParaRP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smtClean="0">
                <a:solidFill>
                  <a:srgbClr val="000000"/>
                </a:solidFill>
                <a:latin typeface="Arial"/>
              </a:rPr>
              <a:t>Image</a:t>
            </a:r>
          </a:p>
          <a:p>
            <a:pPr eaLnBrk="1" hangingPunct="1">
              <a:spcBef>
                <a:spcPct val="0"/>
              </a:spcBef>
            </a:pPr>
            <a:r>
              <a:rPr lang="en-US" sz="2400" b="0" dirty="0" smtClean="0">
                <a:solidFill>
                  <a:srgbClr val="000000"/>
                </a:solidFill>
                <a:latin typeface="Arial"/>
              </a:rPr>
              <a:t>Pixels</a:t>
            </a:r>
            <a:endParaRPr lang="en-US" sz="2400" b="0" dirty="0">
              <a:solidFill>
                <a:srgbClr val="000000"/>
              </a:solidFill>
              <a:latin typeface="Arial"/>
            </a:endParaRPr>
          </a:p>
        </p:txBody>
      </p:sp>
      <p:sp>
        <p:nvSpPr>
          <p:cNvPr id="10254" name="Content Placeholder 2"/>
          <p:cNvSpPr txBox="1">
            <a:spLocks/>
          </p:cNvSpPr>
          <p:nvPr/>
        </p:nvSpPr>
        <p:spPr bwMode="auto">
          <a:xfrm>
            <a:off x="152400" y="4343400"/>
            <a:ext cx="8839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3200" b="0" dirty="0">
                <a:solidFill>
                  <a:srgbClr val="000000"/>
                </a:solidFill>
                <a:latin typeface="Arial"/>
                <a:cs typeface="Arial" charset="0"/>
              </a:rPr>
              <a:t>Features are not </a:t>
            </a:r>
            <a:r>
              <a:rPr lang="en-US" sz="3200" b="0" dirty="0" smtClean="0">
                <a:solidFill>
                  <a:srgbClr val="000000"/>
                </a:solidFill>
                <a:latin typeface="Arial"/>
                <a:cs typeface="Arial" charset="0"/>
              </a:rPr>
              <a:t>learned</a:t>
            </a:r>
            <a:endParaRPr lang="en-US" sz="3200" b="0" dirty="0">
              <a:solidFill>
                <a:srgbClr val="000000"/>
              </a:solidFill>
              <a:latin typeface="Arial"/>
              <a:cs typeface="Arial" charset="0"/>
            </a:endParaRPr>
          </a:p>
          <a:p>
            <a:pPr lvl="1" algn="l" eaLnBrk="1" hangingPunct="1">
              <a:spcBef>
                <a:spcPct val="20000"/>
              </a:spcBef>
              <a:buFont typeface="Arial" charset="0"/>
              <a:buChar char="•"/>
            </a:pPr>
            <a:r>
              <a:rPr lang="en-US" sz="3200" b="0" dirty="0">
                <a:solidFill>
                  <a:srgbClr val="000000"/>
                </a:solidFill>
                <a:latin typeface="Arial"/>
                <a:cs typeface="Arial" charset="0"/>
              </a:rPr>
              <a:t>Trainable classifier is often generic (e.g. SVM)</a:t>
            </a:r>
          </a:p>
        </p:txBody>
      </p:sp>
      <p:sp>
        <p:nvSpPr>
          <p:cNvPr id="20" name="TextBox 20"/>
          <p:cNvSpPr txBox="1">
            <a:spLocks noChangeArrowheads="1"/>
          </p:cNvSpPr>
          <p:nvPr/>
        </p:nvSpPr>
        <p:spPr bwMode="auto">
          <a:xfrm>
            <a:off x="7917287" y="2438400"/>
            <a:ext cx="1074313"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smtClean="0">
                <a:solidFill>
                  <a:srgbClr val="000000"/>
                </a:solidFill>
                <a:latin typeface="Arial"/>
              </a:rPr>
              <a:t>Object</a:t>
            </a:r>
            <a:br>
              <a:rPr lang="en-US" sz="2400" b="0" dirty="0" smtClean="0">
                <a:solidFill>
                  <a:srgbClr val="000000"/>
                </a:solidFill>
                <a:latin typeface="Arial"/>
              </a:rPr>
            </a:br>
            <a:r>
              <a:rPr lang="en-US" sz="2400" b="0" dirty="0" smtClean="0">
                <a:solidFill>
                  <a:srgbClr val="000000"/>
                </a:solidFill>
                <a:latin typeface="Arial"/>
              </a:rPr>
              <a:t>Class</a:t>
            </a:r>
            <a:endParaRPr lang="en-US" sz="2400" b="0" dirty="0">
              <a:solidFill>
                <a:srgbClr val="000000"/>
              </a:solidFill>
              <a:latin typeface="Arial"/>
            </a:endParaRP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Tree>
    <p:extLst>
      <p:ext uri="{BB962C8B-B14F-4D97-AF65-F5344CB8AC3E}">
        <p14:creationId xmlns:p14="http://schemas.microsoft.com/office/powerpoint/2010/main" val="3826234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smtClean="0"/>
              <a:t>Bags of features</a:t>
            </a:r>
          </a:p>
        </p:txBody>
      </p:sp>
      <p:pic>
        <p:nvPicPr>
          <p:cNvPr id="17" name="Picture 2" descr="bag_junk"/>
          <p:cNvPicPr>
            <a:picLocks noChangeAspect="1" noChangeArrowheads="1"/>
          </p:cNvPicPr>
          <p:nvPr/>
        </p:nvPicPr>
        <p:blipFill>
          <a:blip r:embed="rId3" cstate="print"/>
          <a:srcRect/>
          <a:stretch>
            <a:fillRect/>
          </a:stretch>
        </p:blipFill>
        <p:spPr bwMode="auto">
          <a:xfrm>
            <a:off x="5392738" y="2362200"/>
            <a:ext cx="3446462" cy="2613025"/>
          </a:xfrm>
          <a:prstGeom prst="rect">
            <a:avLst/>
          </a:prstGeom>
          <a:noFill/>
          <a:ln w="9525">
            <a:solidFill>
              <a:srgbClr val="FF0000"/>
            </a:solidFill>
            <a:miter lim="800000"/>
            <a:headEnd/>
            <a:tailEnd/>
          </a:ln>
        </p:spPr>
      </p:pic>
      <p:pic>
        <p:nvPicPr>
          <p:cNvPr id="18" name="Picture 4" descr="image_0075"/>
          <p:cNvPicPr>
            <a:picLocks noChangeAspect="1" noChangeArrowheads="1"/>
          </p:cNvPicPr>
          <p:nvPr/>
        </p:nvPicPr>
        <p:blipFill>
          <a:blip r:embed="rId4" cstate="print"/>
          <a:srcRect/>
          <a:stretch>
            <a:fillRect/>
          </a:stretch>
        </p:blipFill>
        <p:spPr bwMode="auto">
          <a:xfrm>
            <a:off x="304800" y="2362200"/>
            <a:ext cx="3903663" cy="2627313"/>
          </a:xfrm>
          <a:prstGeom prst="rect">
            <a:avLst/>
          </a:prstGeom>
          <a:noFill/>
          <a:ln w="9525">
            <a:solidFill>
              <a:srgbClr val="FF0000"/>
            </a:solidFill>
            <a:miter lim="800000"/>
            <a:headEnd/>
            <a:tailEnd/>
          </a:ln>
        </p:spPr>
      </p:pic>
      <p:sp>
        <p:nvSpPr>
          <p:cNvPr id="19" name="AutoShape 5"/>
          <p:cNvSpPr>
            <a:spLocks noChangeArrowheads="1"/>
          </p:cNvSpPr>
          <p:nvPr/>
        </p:nvSpPr>
        <p:spPr bwMode="auto">
          <a:xfrm>
            <a:off x="4419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2617274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p:txBody>
          <a:bodyPr/>
          <a:lstStyle/>
          <a:p>
            <a:pPr marL="533400" indent="-533400">
              <a:buFontTx/>
              <a:buAutoNum type="arabicPeriod"/>
            </a:pPr>
            <a:r>
              <a:rPr lang="en-US" sz="2400" dirty="0" smtClean="0"/>
              <a:t>Extract local features</a:t>
            </a:r>
          </a:p>
          <a:p>
            <a:pPr marL="533400" indent="-533400">
              <a:buFontTx/>
              <a:buAutoNum type="arabicPeriod"/>
            </a:pPr>
            <a:r>
              <a:rPr lang="en-US" sz="2400" dirty="0" smtClean="0"/>
              <a:t>Learn “visual vocabulary”</a:t>
            </a:r>
          </a:p>
          <a:p>
            <a:pPr marL="533400" indent="-533400">
              <a:buFontTx/>
              <a:buAutoNum type="arabicPeriod"/>
            </a:pPr>
            <a:r>
              <a:rPr lang="en-US" sz="2400" dirty="0" smtClean="0"/>
              <a:t>Quantize local features using visual vocabulary </a:t>
            </a:r>
          </a:p>
          <a:p>
            <a:pPr marL="533400" indent="-533400">
              <a:buFontTx/>
              <a:buAutoNum type="arabicPeriod"/>
            </a:pPr>
            <a:r>
              <a:rPr lang="en-US" sz="2400" dirty="0" smtClean="0"/>
              <a:t>Represent images by frequencies of “visual words” </a:t>
            </a:r>
          </a:p>
        </p:txBody>
      </p:sp>
      <p:grpSp>
        <p:nvGrpSpPr>
          <p:cNvPr id="18435" name="Group 4"/>
          <p:cNvGrpSpPr>
            <a:grpSpLocks/>
          </p:cNvGrpSpPr>
          <p:nvPr/>
        </p:nvGrpSpPr>
        <p:grpSpPr bwMode="auto">
          <a:xfrm>
            <a:off x="1066800" y="4899329"/>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sp>
        <p:nvSpPr>
          <p:cNvPr id="18436" name="Rectangle 2"/>
          <p:cNvSpPr>
            <a:spLocks noGrp="1" noChangeArrowheads="1"/>
          </p:cNvSpPr>
          <p:nvPr>
            <p:ph type="title"/>
          </p:nvPr>
        </p:nvSpPr>
        <p:spPr>
          <a:xfrm>
            <a:off x="685800" y="76200"/>
            <a:ext cx="8077200" cy="838200"/>
          </a:xfrm>
        </p:spPr>
        <p:txBody>
          <a:bodyPr/>
          <a:lstStyle/>
          <a:p>
            <a:r>
              <a:rPr lang="en-US" dirty="0" smtClean="0"/>
              <a:t>Traditional features: Bags-of-features</a:t>
            </a:r>
          </a:p>
        </p:txBody>
      </p:sp>
      <p:grpSp>
        <p:nvGrpSpPr>
          <p:cNvPr id="35" name="Group 34"/>
          <p:cNvGrpSpPr/>
          <p:nvPr/>
        </p:nvGrpSpPr>
        <p:grpSpPr>
          <a:xfrm>
            <a:off x="1219200" y="2805112"/>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886630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9" name="Rectangle 19"/>
          <p:cNvSpPr>
            <a:spLocks noGrp="1" noChangeArrowheads="1"/>
          </p:cNvSpPr>
          <p:nvPr>
            <p:ph type="title"/>
          </p:nvPr>
        </p:nvSpPr>
        <p:spPr/>
        <p:txBody>
          <a:bodyPr/>
          <a:lstStyle/>
          <a:p>
            <a:pPr eaLnBrk="1" hangingPunct="1">
              <a:defRPr/>
            </a:pPr>
            <a:r>
              <a:rPr lang="en-US" dirty="0" smtClean="0">
                <a:effectLst>
                  <a:outerShdw blurRad="38100" dist="38100" dir="2700000" algn="tl">
                    <a:srgbClr val="FFFFFF"/>
                  </a:outerShdw>
                </a:effectLst>
              </a:rPr>
              <a:t>1. Local feature extraction</a:t>
            </a:r>
          </a:p>
        </p:txBody>
      </p:sp>
      <p:sp>
        <p:nvSpPr>
          <p:cNvPr id="21" name="Content Placeholder 20"/>
          <p:cNvSpPr>
            <a:spLocks noGrp="1"/>
          </p:cNvSpPr>
          <p:nvPr>
            <p:ph idx="1"/>
          </p:nvPr>
        </p:nvSpPr>
        <p:spPr/>
        <p:txBody>
          <a:bodyPr/>
          <a:lstStyle/>
          <a:p>
            <a:pPr marL="457200" indent="-457200">
              <a:buFont typeface="Arial"/>
              <a:buChar char="•"/>
            </a:pPr>
            <a:r>
              <a:rPr lang="en-US" dirty="0" smtClean="0"/>
              <a:t>Sample patches and extract descriptors</a:t>
            </a:r>
            <a:endParaRPr lang="en-US" dirty="0"/>
          </a:p>
        </p:txBody>
      </p:sp>
      <p:pic>
        <p:nvPicPr>
          <p:cNvPr id="18" name="Picture 1035" descr="C:\Documents and Settings\Lana\My Documents\work\presentations\burma_patches.jpg"/>
          <p:cNvPicPr>
            <a:picLocks noChangeArrowheads="1"/>
          </p:cNvPicPr>
          <p:nvPr/>
        </p:nvPicPr>
        <p:blipFill>
          <a:blip r:embed="rId3" cstate="print"/>
          <a:srcRect/>
          <a:stretch>
            <a:fillRect/>
          </a:stretch>
        </p:blipFill>
        <p:spPr bwMode="auto">
          <a:xfrm>
            <a:off x="533400" y="2514600"/>
            <a:ext cx="3786345" cy="2740551"/>
          </a:xfrm>
          <a:prstGeom prst="rect">
            <a:avLst/>
          </a:prstGeom>
          <a:noFill/>
          <a:ln w="6350">
            <a:solidFill>
              <a:schemeClr val="bg1"/>
            </a:solidFill>
            <a:miter lim="800000"/>
            <a:headEnd/>
            <a:tailEnd/>
          </a:ln>
        </p:spPr>
      </p:pic>
      <p:pic>
        <p:nvPicPr>
          <p:cNvPr id="19" name="Picture 1036" descr="C:\Documents and Settings\Lana\My Documents\work\presentations\badgers_color2_ellipses.jpg"/>
          <p:cNvPicPr>
            <a:picLocks noChangeArrowheads="1"/>
          </p:cNvPicPr>
          <p:nvPr/>
        </p:nvPicPr>
        <p:blipFill>
          <a:blip r:embed="rId4" cstate="print"/>
          <a:srcRect/>
          <a:stretch>
            <a:fillRect/>
          </a:stretch>
        </p:blipFill>
        <p:spPr bwMode="auto">
          <a:xfrm>
            <a:off x="4824255" y="2514600"/>
            <a:ext cx="3786345" cy="2740551"/>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93202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990600" y="1362075"/>
            <a:ext cx="555625" cy="1000125"/>
            <a:chOff x="2532" y="1542"/>
            <a:chExt cx="184" cy="332"/>
          </a:xfrm>
        </p:grpSpPr>
        <p:sp>
          <p:nvSpPr>
            <p:cNvPr id="24645"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6"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7"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8"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9"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50"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579"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4580"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4581"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4582"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3"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4"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5"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6"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7"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8"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9"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0"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1"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2"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3"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4"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5"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4596" name="Group 26"/>
          <p:cNvGrpSpPr>
            <a:grpSpLocks/>
          </p:cNvGrpSpPr>
          <p:nvPr/>
        </p:nvGrpSpPr>
        <p:grpSpPr bwMode="auto">
          <a:xfrm>
            <a:off x="1654175" y="1362075"/>
            <a:ext cx="555625" cy="1000125"/>
            <a:chOff x="2532" y="1542"/>
            <a:chExt cx="184" cy="332"/>
          </a:xfrm>
        </p:grpSpPr>
        <p:sp>
          <p:nvSpPr>
            <p:cNvPr id="24639"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0"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1"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2"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3"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4"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7" name="Group 33"/>
          <p:cNvGrpSpPr>
            <a:grpSpLocks/>
          </p:cNvGrpSpPr>
          <p:nvPr/>
        </p:nvGrpSpPr>
        <p:grpSpPr bwMode="auto">
          <a:xfrm>
            <a:off x="2339975" y="1371600"/>
            <a:ext cx="555625" cy="1000125"/>
            <a:chOff x="2532" y="1542"/>
            <a:chExt cx="184" cy="332"/>
          </a:xfrm>
        </p:grpSpPr>
        <p:sp>
          <p:nvSpPr>
            <p:cNvPr id="24633"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34"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5"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6"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7"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8"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8" name="Group 40"/>
          <p:cNvGrpSpPr>
            <a:grpSpLocks/>
          </p:cNvGrpSpPr>
          <p:nvPr/>
        </p:nvGrpSpPr>
        <p:grpSpPr bwMode="auto">
          <a:xfrm>
            <a:off x="3025775" y="1371600"/>
            <a:ext cx="555625" cy="1000125"/>
            <a:chOff x="2532" y="1542"/>
            <a:chExt cx="184" cy="332"/>
          </a:xfrm>
        </p:grpSpPr>
        <p:sp>
          <p:nvSpPr>
            <p:cNvPr id="2462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8"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9"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0"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1"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2"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2735" name="Rectangle 47"/>
          <p:cNvSpPr>
            <a:spLocks noGrp="1" noChangeArrowheads="1"/>
          </p:cNvSpPr>
          <p:nvPr>
            <p:ph type="title"/>
          </p:nvPr>
        </p:nvSpPr>
        <p:spPr/>
        <p:txBody>
          <a:bodyPr/>
          <a:lstStyle/>
          <a:p>
            <a:pPr eaLnBrk="1" hangingPunct="1">
              <a:defRPr/>
            </a:pPr>
            <a:r>
              <a:rPr lang="en-US" dirty="0" smtClean="0">
                <a:effectLst>
                  <a:outerShdw blurRad="38100" dist="38100" dir="2700000" algn="tl">
                    <a:srgbClr val="FFFFFF"/>
                  </a:outerShdw>
                </a:effectLst>
              </a:rPr>
              <a:t>2. Learning the visual vocabulary</a:t>
            </a:r>
          </a:p>
        </p:txBody>
      </p:sp>
      <p:sp>
        <p:nvSpPr>
          <p:cNvPr id="24600" name="Freeform 48"/>
          <p:cNvSpPr>
            <a:spLocks/>
          </p:cNvSpPr>
          <p:nvPr/>
        </p:nvSpPr>
        <p:spPr bwMode="auto">
          <a:xfrm>
            <a:off x="1866900" y="2438400"/>
            <a:ext cx="800100" cy="1295400"/>
          </a:xfrm>
          <a:custGeom>
            <a:avLst/>
            <a:gdLst>
              <a:gd name="T0" fmla="*/ 2147483647 w 504"/>
              <a:gd name="T1" fmla="*/ 0 h 816"/>
              <a:gd name="T2" fmla="*/ 2147483647 w 504"/>
              <a:gd name="T3" fmla="*/ 2147483647 h 816"/>
              <a:gd name="T4" fmla="*/ 2147483647 w 504"/>
              <a:gd name="T5" fmla="*/ 2147483647 h 816"/>
              <a:gd name="T6" fmla="*/ 0 60000 65536"/>
              <a:gd name="T7" fmla="*/ 0 60000 65536"/>
              <a:gd name="T8" fmla="*/ 0 60000 65536"/>
              <a:gd name="T9" fmla="*/ 0 w 504"/>
              <a:gd name="T10" fmla="*/ 0 h 816"/>
              <a:gd name="T11" fmla="*/ 504 w 504"/>
              <a:gd name="T12" fmla="*/ 816 h 816"/>
            </a:gdLst>
            <a:ahLst/>
            <a:cxnLst>
              <a:cxn ang="T6">
                <a:pos x="T0" y="T1"/>
              </a:cxn>
              <a:cxn ang="T7">
                <a:pos x="T2" y="T3"/>
              </a:cxn>
              <a:cxn ang="T8">
                <a:pos x="T4" y="T5"/>
              </a:cxn>
            </a:cxnLst>
            <a:rect l="T9" t="T10" r="T11" b="T12"/>
            <a:pathLst>
              <a:path w="504" h="816">
                <a:moveTo>
                  <a:pt x="72" y="0"/>
                </a:moveTo>
                <a:cubicBezTo>
                  <a:pt x="36" y="124"/>
                  <a:pt x="0" y="248"/>
                  <a:pt x="72" y="384"/>
                </a:cubicBezTo>
                <a:cubicBezTo>
                  <a:pt x="144" y="520"/>
                  <a:pt x="324" y="668"/>
                  <a:pt x="504" y="816"/>
                </a:cubicBezTo>
              </a:path>
            </a:pathLst>
          </a:custGeom>
          <a:noFill/>
          <a:ln w="9525">
            <a:solidFill>
              <a:schemeClr val="tx1"/>
            </a:solidFill>
            <a:prstDash val="dash"/>
            <a:round/>
            <a:headEnd/>
            <a:tailEnd type="triangle" w="med" len="med"/>
          </a:ln>
        </p:spPr>
        <p:txBody>
          <a:bodyPr/>
          <a:lstStyle/>
          <a:p>
            <a:endParaRPr lang="en-US"/>
          </a:p>
        </p:txBody>
      </p:sp>
      <p:sp>
        <p:nvSpPr>
          <p:cNvPr id="24601" name="Freeform 49"/>
          <p:cNvSpPr>
            <a:spLocks/>
          </p:cNvSpPr>
          <p:nvPr/>
        </p:nvSpPr>
        <p:spPr bwMode="auto">
          <a:xfrm>
            <a:off x="2057400" y="2514600"/>
            <a:ext cx="1320800" cy="2997200"/>
          </a:xfrm>
          <a:custGeom>
            <a:avLst/>
            <a:gdLst>
              <a:gd name="T0" fmla="*/ 2147483647 w 832"/>
              <a:gd name="T1" fmla="*/ 0 h 1888"/>
              <a:gd name="T2" fmla="*/ 2147483647 w 832"/>
              <a:gd name="T3" fmla="*/ 2147483647 h 1888"/>
              <a:gd name="T4" fmla="*/ 2147483647 w 832"/>
              <a:gd name="T5" fmla="*/ 2147483647 h 1888"/>
              <a:gd name="T6" fmla="*/ 0 w 832"/>
              <a:gd name="T7" fmla="*/ 2147483647 h 1888"/>
              <a:gd name="T8" fmla="*/ 0 60000 65536"/>
              <a:gd name="T9" fmla="*/ 0 60000 65536"/>
              <a:gd name="T10" fmla="*/ 0 60000 65536"/>
              <a:gd name="T11" fmla="*/ 0 60000 65536"/>
              <a:gd name="T12" fmla="*/ 0 w 832"/>
              <a:gd name="T13" fmla="*/ 0 h 1888"/>
              <a:gd name="T14" fmla="*/ 832 w 832"/>
              <a:gd name="T15" fmla="*/ 1888 h 1888"/>
            </a:gdLst>
            <a:ahLst/>
            <a:cxnLst>
              <a:cxn ang="T8">
                <a:pos x="T0" y="T1"/>
              </a:cxn>
              <a:cxn ang="T9">
                <a:pos x="T2" y="T3"/>
              </a:cxn>
              <a:cxn ang="T10">
                <a:pos x="T4" y="T5"/>
              </a:cxn>
              <a:cxn ang="T11">
                <a:pos x="T6" y="T7"/>
              </a:cxn>
            </a:cxnLst>
            <a:rect l="T12" t="T13" r="T14" b="T15"/>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a:solidFill>
              <a:schemeClr val="tx1"/>
            </a:solidFill>
            <a:prstDash val="dash"/>
            <a:round/>
            <a:headEnd/>
            <a:tailEnd type="triangle" w="med" len="med"/>
          </a:ln>
        </p:spPr>
        <p:txBody>
          <a:bodyPr/>
          <a:lstStyle/>
          <a:p>
            <a:endParaRPr lang="en-US"/>
          </a:p>
        </p:txBody>
      </p:sp>
      <p:sp>
        <p:nvSpPr>
          <p:cNvPr id="24602" name="Freeform 50"/>
          <p:cNvSpPr>
            <a:spLocks/>
          </p:cNvSpPr>
          <p:nvPr/>
        </p:nvSpPr>
        <p:spPr bwMode="auto">
          <a:xfrm>
            <a:off x="3352800" y="2514600"/>
            <a:ext cx="990600" cy="3124200"/>
          </a:xfrm>
          <a:custGeom>
            <a:avLst/>
            <a:gdLst>
              <a:gd name="T0" fmla="*/ 0 w 624"/>
              <a:gd name="T1" fmla="*/ 0 h 1968"/>
              <a:gd name="T2" fmla="*/ 2147483647 w 624"/>
              <a:gd name="T3" fmla="*/ 2147483647 h 1968"/>
              <a:gd name="T4" fmla="*/ 2147483647 w 624"/>
              <a:gd name="T5" fmla="*/ 2147483647 h 1968"/>
              <a:gd name="T6" fmla="*/ 0 60000 65536"/>
              <a:gd name="T7" fmla="*/ 0 60000 65536"/>
              <a:gd name="T8" fmla="*/ 0 60000 65536"/>
              <a:gd name="T9" fmla="*/ 0 w 624"/>
              <a:gd name="T10" fmla="*/ 0 h 1968"/>
              <a:gd name="T11" fmla="*/ 624 w 624"/>
              <a:gd name="T12" fmla="*/ 1968 h 1968"/>
            </a:gdLst>
            <a:ahLst/>
            <a:cxnLst>
              <a:cxn ang="T6">
                <a:pos x="T0" y="T1"/>
              </a:cxn>
              <a:cxn ang="T7">
                <a:pos x="T2" y="T3"/>
              </a:cxn>
              <a:cxn ang="T8">
                <a:pos x="T4" y="T5"/>
              </a:cxn>
            </a:cxnLst>
            <a:rect l="T9" t="T10" r="T11" b="T12"/>
            <a:pathLst>
              <a:path w="624" h="1968">
                <a:moveTo>
                  <a:pt x="0" y="0"/>
                </a:moveTo>
                <a:cubicBezTo>
                  <a:pt x="264" y="220"/>
                  <a:pt x="528" y="440"/>
                  <a:pt x="576" y="768"/>
                </a:cubicBezTo>
                <a:cubicBezTo>
                  <a:pt x="624" y="1096"/>
                  <a:pt x="456" y="1532"/>
                  <a:pt x="288" y="1968"/>
                </a:cubicBezTo>
              </a:path>
            </a:pathLst>
          </a:custGeom>
          <a:noFill/>
          <a:ln w="9525">
            <a:solidFill>
              <a:schemeClr val="tx1"/>
            </a:solidFill>
            <a:prstDash val="dash"/>
            <a:round/>
            <a:headEnd/>
            <a:tailEnd type="triangle" w="med" len="med"/>
          </a:ln>
        </p:spPr>
        <p:txBody>
          <a:bodyPr/>
          <a:lstStyle/>
          <a:p>
            <a:endParaRPr lang="en-US"/>
          </a:p>
        </p:txBody>
      </p:sp>
      <p:sp>
        <p:nvSpPr>
          <p:cNvPr id="24603" name="Freeform 51"/>
          <p:cNvSpPr>
            <a:spLocks/>
          </p:cNvSpPr>
          <p:nvPr/>
        </p:nvSpPr>
        <p:spPr bwMode="auto">
          <a:xfrm>
            <a:off x="304800" y="2362200"/>
            <a:ext cx="1295400" cy="2057400"/>
          </a:xfrm>
          <a:custGeom>
            <a:avLst/>
            <a:gdLst>
              <a:gd name="T0" fmla="*/ 2147483647 w 816"/>
              <a:gd name="T1" fmla="*/ 0 h 1296"/>
              <a:gd name="T2" fmla="*/ 0 w 816"/>
              <a:gd name="T3" fmla="*/ 2147483647 h 1296"/>
              <a:gd name="T4" fmla="*/ 2147483647 w 816"/>
              <a:gd name="T5" fmla="*/ 2147483647 h 1296"/>
              <a:gd name="T6" fmla="*/ 2147483647 w 816"/>
              <a:gd name="T7" fmla="*/ 2147483647 h 1296"/>
              <a:gd name="T8" fmla="*/ 0 60000 65536"/>
              <a:gd name="T9" fmla="*/ 0 60000 65536"/>
              <a:gd name="T10" fmla="*/ 0 60000 65536"/>
              <a:gd name="T11" fmla="*/ 0 60000 65536"/>
              <a:gd name="T12" fmla="*/ 0 w 816"/>
              <a:gd name="T13" fmla="*/ 0 h 1296"/>
              <a:gd name="T14" fmla="*/ 816 w 816"/>
              <a:gd name="T15" fmla="*/ 1296 h 1296"/>
            </a:gdLst>
            <a:ahLst/>
            <a:cxnLst>
              <a:cxn ang="T8">
                <a:pos x="T0" y="T1"/>
              </a:cxn>
              <a:cxn ang="T9">
                <a:pos x="T2" y="T3"/>
              </a:cxn>
              <a:cxn ang="T10">
                <a:pos x="T4" y="T5"/>
              </a:cxn>
              <a:cxn ang="T11">
                <a:pos x="T6" y="T7"/>
              </a:cxn>
            </a:cxnLst>
            <a:rect l="T12" t="T13" r="T14" b="T15"/>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a:solidFill>
              <a:schemeClr val="tx1"/>
            </a:solidFill>
            <a:prstDash val="dash"/>
            <a:round/>
            <a:headEnd/>
            <a:tailEnd type="triangle" w="med" len="med"/>
          </a:ln>
        </p:spPr>
        <p:txBody>
          <a:bodyPr/>
          <a:lstStyle/>
          <a:p>
            <a:endParaRPr lang="en-US"/>
          </a:p>
        </p:txBody>
      </p:sp>
      <p:grpSp>
        <p:nvGrpSpPr>
          <p:cNvPr id="24604" name="Group 52"/>
          <p:cNvGrpSpPr>
            <a:grpSpLocks/>
          </p:cNvGrpSpPr>
          <p:nvPr/>
        </p:nvGrpSpPr>
        <p:grpSpPr bwMode="auto">
          <a:xfrm>
            <a:off x="1654175" y="1362075"/>
            <a:ext cx="2578100" cy="1009650"/>
            <a:chOff x="1042" y="858"/>
            <a:chExt cx="1624" cy="636"/>
          </a:xfrm>
        </p:grpSpPr>
        <p:grpSp>
          <p:nvGrpSpPr>
            <p:cNvPr id="24605" name="Group 53"/>
            <p:cNvGrpSpPr>
              <a:grpSpLocks/>
            </p:cNvGrpSpPr>
            <p:nvPr/>
          </p:nvGrpSpPr>
          <p:grpSpPr bwMode="auto">
            <a:xfrm>
              <a:off x="1042" y="858"/>
              <a:ext cx="350" cy="630"/>
              <a:chOff x="2532" y="1542"/>
              <a:chExt cx="184" cy="332"/>
            </a:xfrm>
          </p:grpSpPr>
          <p:sp>
            <p:nvSpPr>
              <p:cNvPr id="24621"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2" name="Line 5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3" name="Line 5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4" name="Line 5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5" name="Line 5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6" name="Line 5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6" name="Group 60"/>
            <p:cNvGrpSpPr>
              <a:grpSpLocks/>
            </p:cNvGrpSpPr>
            <p:nvPr/>
          </p:nvGrpSpPr>
          <p:grpSpPr bwMode="auto">
            <a:xfrm>
              <a:off x="1474" y="864"/>
              <a:ext cx="350" cy="630"/>
              <a:chOff x="2532" y="1542"/>
              <a:chExt cx="184" cy="332"/>
            </a:xfrm>
          </p:grpSpPr>
          <p:sp>
            <p:nvSpPr>
              <p:cNvPr id="24615"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6" name="Line 6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7" name="Line 6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8" name="Line 6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9" name="Line 6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0" name="Line 6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7" name="Group 67"/>
            <p:cNvGrpSpPr>
              <a:grpSpLocks/>
            </p:cNvGrpSpPr>
            <p:nvPr/>
          </p:nvGrpSpPr>
          <p:grpSpPr bwMode="auto">
            <a:xfrm>
              <a:off x="1906" y="864"/>
              <a:ext cx="350" cy="630"/>
              <a:chOff x="2532" y="1542"/>
              <a:chExt cx="184" cy="332"/>
            </a:xfrm>
          </p:grpSpPr>
          <p:sp>
            <p:nvSpPr>
              <p:cNvPr id="24609"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0" name="Line 69"/>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1" name="Line 70"/>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2" name="Line 71"/>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3" name="Line 72"/>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4" name="Line 73"/>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608" name="Text Box 74"/>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75" name="Text Box 17"/>
          <p:cNvSpPr txBox="1">
            <a:spLocks noChangeArrowheads="1"/>
          </p:cNvSpPr>
          <p:nvPr/>
        </p:nvSpPr>
        <p:spPr bwMode="auto">
          <a:xfrm>
            <a:off x="6796088" y="6500813"/>
            <a:ext cx="2271712" cy="336550"/>
          </a:xfrm>
          <a:prstGeom prst="rect">
            <a:avLst/>
          </a:prstGeom>
          <a:noFill/>
          <a:ln w="9525">
            <a:noFill/>
            <a:miter lim="800000"/>
            <a:headEnd/>
            <a:tailEnd/>
          </a:ln>
        </p:spPr>
        <p:txBody>
          <a:bodyPr wrap="none">
            <a:spAutoFit/>
          </a:bodyPr>
          <a:lstStyle/>
          <a:p>
            <a:pPr eaLnBrk="1" hangingPunct="1"/>
            <a:r>
              <a:rPr lang="en-US" sz="1600"/>
              <a:t>Slide credit: Josef Sivic</a:t>
            </a:r>
          </a:p>
        </p:txBody>
      </p:sp>
      <p:sp>
        <p:nvSpPr>
          <p:cNvPr id="2" name="TextBox 1"/>
          <p:cNvSpPr txBox="1"/>
          <p:nvPr/>
        </p:nvSpPr>
        <p:spPr>
          <a:xfrm>
            <a:off x="4572000" y="2667000"/>
            <a:ext cx="4114800" cy="1077218"/>
          </a:xfrm>
          <a:prstGeom prst="rect">
            <a:avLst/>
          </a:prstGeom>
          <a:noFill/>
        </p:spPr>
        <p:txBody>
          <a:bodyPr wrap="square" rtlCol="0">
            <a:spAutoFit/>
          </a:bodyPr>
          <a:lstStyle/>
          <a:p>
            <a:r>
              <a:rPr lang="en-US" sz="3200" dirty="0" smtClean="0"/>
              <a:t>Extracted descriptors from the training set</a:t>
            </a:r>
            <a:endParaRPr lang="en-US" sz="3200" dirty="0"/>
          </a:p>
        </p:txBody>
      </p:sp>
    </p:spTree>
    <p:extLst>
      <p:ext uri="{BB962C8B-B14F-4D97-AF65-F5344CB8AC3E}">
        <p14:creationId xmlns:p14="http://schemas.microsoft.com/office/powerpoint/2010/main" val="1547519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990600" y="1362075"/>
            <a:ext cx="555625" cy="1000125"/>
            <a:chOff x="2532" y="1542"/>
            <a:chExt cx="184" cy="332"/>
          </a:xfrm>
        </p:grpSpPr>
        <p:sp>
          <p:nvSpPr>
            <p:cNvPr id="25687"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8"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9"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0"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1"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2"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03"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5604"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5605"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5606"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7"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8"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9"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0"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1"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2"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3"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4"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5"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6"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7"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8"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9"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5620" name="Group 26"/>
          <p:cNvGrpSpPr>
            <a:grpSpLocks/>
          </p:cNvGrpSpPr>
          <p:nvPr/>
        </p:nvGrpSpPr>
        <p:grpSpPr bwMode="auto">
          <a:xfrm>
            <a:off x="1654175" y="1362075"/>
            <a:ext cx="555625" cy="1000125"/>
            <a:chOff x="2532" y="1542"/>
            <a:chExt cx="184" cy="332"/>
          </a:xfrm>
        </p:grpSpPr>
        <p:sp>
          <p:nvSpPr>
            <p:cNvPr id="25681"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2"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3"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4"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5"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6"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1" name="Group 33"/>
          <p:cNvGrpSpPr>
            <a:grpSpLocks/>
          </p:cNvGrpSpPr>
          <p:nvPr/>
        </p:nvGrpSpPr>
        <p:grpSpPr bwMode="auto">
          <a:xfrm>
            <a:off x="2339975" y="1371600"/>
            <a:ext cx="555625" cy="1000125"/>
            <a:chOff x="2532" y="1542"/>
            <a:chExt cx="184" cy="332"/>
          </a:xfrm>
        </p:grpSpPr>
        <p:sp>
          <p:nvSpPr>
            <p:cNvPr id="25675"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6"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7"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8"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9"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0"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2" name="Group 40"/>
          <p:cNvGrpSpPr>
            <a:grpSpLocks/>
          </p:cNvGrpSpPr>
          <p:nvPr/>
        </p:nvGrpSpPr>
        <p:grpSpPr bwMode="auto">
          <a:xfrm>
            <a:off x="3025775" y="1371600"/>
            <a:ext cx="555625" cy="1000125"/>
            <a:chOff x="2532" y="1542"/>
            <a:chExt cx="184" cy="332"/>
          </a:xfrm>
        </p:grpSpPr>
        <p:sp>
          <p:nvSpPr>
            <p:cNvPr id="25669"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0"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1"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2"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3"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4"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3759"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883760"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883761"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883762" name="Oval 50"/>
          <p:cNvSpPr>
            <a:spLocks noChangeAspect="1" noChangeArrowheads="1"/>
          </p:cNvSpPr>
          <p:nvPr/>
        </p:nvSpPr>
        <p:spPr bwMode="auto">
          <a:xfrm>
            <a:off x="6132513" y="2740025"/>
            <a:ext cx="173037" cy="158750"/>
          </a:xfrm>
          <a:prstGeom prst="ellipse">
            <a:avLst/>
          </a:prstGeom>
          <a:solidFill>
            <a:srgbClr val="FF0000"/>
          </a:solidFill>
          <a:ln w="19050">
            <a:noFill/>
            <a:round/>
            <a:headEnd/>
            <a:tailEnd/>
          </a:ln>
        </p:spPr>
        <p:txBody>
          <a:bodyPr wrap="none" anchor="ctr"/>
          <a:lstStyle/>
          <a:p>
            <a:endParaRPr lang="en-US"/>
          </a:p>
        </p:txBody>
      </p:sp>
      <p:sp>
        <p:nvSpPr>
          <p:cNvPr id="883763" name="Oval 51"/>
          <p:cNvSpPr>
            <a:spLocks noChangeAspect="1" noChangeArrowheads="1"/>
          </p:cNvSpPr>
          <p:nvPr/>
        </p:nvSpPr>
        <p:spPr bwMode="auto">
          <a:xfrm>
            <a:off x="6284913" y="2892425"/>
            <a:ext cx="173037" cy="158750"/>
          </a:xfrm>
          <a:prstGeom prst="ellipse">
            <a:avLst/>
          </a:prstGeom>
          <a:solidFill>
            <a:srgbClr val="FF0000"/>
          </a:solidFill>
          <a:ln w="19050">
            <a:noFill/>
            <a:round/>
            <a:headEnd/>
            <a:tailEnd/>
          </a:ln>
        </p:spPr>
        <p:txBody>
          <a:bodyPr wrap="none" anchor="ctr"/>
          <a:lstStyle/>
          <a:p>
            <a:endParaRPr lang="en-US"/>
          </a:p>
        </p:txBody>
      </p:sp>
      <p:sp>
        <p:nvSpPr>
          <p:cNvPr id="883764" name="Oval 52"/>
          <p:cNvSpPr>
            <a:spLocks noChangeAspect="1" noChangeArrowheads="1"/>
          </p:cNvSpPr>
          <p:nvPr/>
        </p:nvSpPr>
        <p:spPr bwMode="auto">
          <a:xfrm>
            <a:off x="57912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65" name="Oval 53"/>
          <p:cNvSpPr>
            <a:spLocks noChangeAspect="1" noChangeArrowheads="1"/>
          </p:cNvSpPr>
          <p:nvPr/>
        </p:nvSpPr>
        <p:spPr bwMode="auto">
          <a:xfrm>
            <a:off x="6096000" y="3124200"/>
            <a:ext cx="173038" cy="158750"/>
          </a:xfrm>
          <a:prstGeom prst="ellipse">
            <a:avLst/>
          </a:prstGeom>
          <a:solidFill>
            <a:srgbClr val="FF0000"/>
          </a:solidFill>
          <a:ln w="19050">
            <a:noFill/>
            <a:round/>
            <a:headEnd/>
            <a:tailEnd/>
          </a:ln>
        </p:spPr>
        <p:txBody>
          <a:bodyPr wrap="none" anchor="ctr"/>
          <a:lstStyle/>
          <a:p>
            <a:endParaRPr lang="en-US"/>
          </a:p>
        </p:txBody>
      </p:sp>
      <p:sp>
        <p:nvSpPr>
          <p:cNvPr id="883766" name="Oval 54"/>
          <p:cNvSpPr>
            <a:spLocks noChangeAspect="1" noChangeArrowheads="1"/>
          </p:cNvSpPr>
          <p:nvPr/>
        </p:nvSpPr>
        <p:spPr bwMode="auto">
          <a:xfrm>
            <a:off x="5867400" y="3048000"/>
            <a:ext cx="173038" cy="158750"/>
          </a:xfrm>
          <a:prstGeom prst="ellipse">
            <a:avLst/>
          </a:prstGeom>
          <a:solidFill>
            <a:srgbClr val="FF0000"/>
          </a:solidFill>
          <a:ln w="19050">
            <a:noFill/>
            <a:round/>
            <a:headEnd/>
            <a:tailEnd/>
          </a:ln>
        </p:spPr>
        <p:txBody>
          <a:bodyPr wrap="none" anchor="ctr"/>
          <a:lstStyle/>
          <a:p>
            <a:endParaRPr lang="en-US"/>
          </a:p>
        </p:txBody>
      </p:sp>
      <p:sp>
        <p:nvSpPr>
          <p:cNvPr id="883767" name="Oval 55"/>
          <p:cNvSpPr>
            <a:spLocks noChangeAspect="1" noChangeArrowheads="1"/>
          </p:cNvSpPr>
          <p:nvPr/>
        </p:nvSpPr>
        <p:spPr bwMode="auto">
          <a:xfrm>
            <a:off x="7162800" y="1676400"/>
            <a:ext cx="173038" cy="158750"/>
          </a:xfrm>
          <a:prstGeom prst="ellipse">
            <a:avLst/>
          </a:prstGeom>
          <a:solidFill>
            <a:srgbClr val="008000"/>
          </a:solidFill>
          <a:ln w="19050">
            <a:noFill/>
            <a:round/>
            <a:headEnd/>
            <a:tailEnd/>
          </a:ln>
        </p:spPr>
        <p:txBody>
          <a:bodyPr wrap="none" anchor="ctr"/>
          <a:lstStyle/>
          <a:p>
            <a:endParaRPr lang="en-US"/>
          </a:p>
        </p:txBody>
      </p:sp>
      <p:sp>
        <p:nvSpPr>
          <p:cNvPr id="883768" name="Oval 56"/>
          <p:cNvSpPr>
            <a:spLocks noChangeAspect="1" noChangeArrowheads="1"/>
          </p:cNvSpPr>
          <p:nvPr/>
        </p:nvSpPr>
        <p:spPr bwMode="auto">
          <a:xfrm>
            <a:off x="7086600" y="2286000"/>
            <a:ext cx="173038" cy="158750"/>
          </a:xfrm>
          <a:prstGeom prst="ellipse">
            <a:avLst/>
          </a:prstGeom>
          <a:solidFill>
            <a:srgbClr val="008000"/>
          </a:solidFill>
          <a:ln w="19050">
            <a:noFill/>
            <a:round/>
            <a:headEnd/>
            <a:tailEnd/>
          </a:ln>
        </p:spPr>
        <p:txBody>
          <a:bodyPr wrap="none" anchor="ctr"/>
          <a:lstStyle/>
          <a:p>
            <a:endParaRPr lang="en-US"/>
          </a:p>
        </p:txBody>
      </p:sp>
      <p:sp>
        <p:nvSpPr>
          <p:cNvPr id="883769" name="Oval 57"/>
          <p:cNvSpPr>
            <a:spLocks noChangeAspect="1" noChangeArrowheads="1"/>
          </p:cNvSpPr>
          <p:nvPr/>
        </p:nvSpPr>
        <p:spPr bwMode="auto">
          <a:xfrm>
            <a:off x="68580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0" name="Oval 58"/>
          <p:cNvSpPr>
            <a:spLocks noChangeAspect="1" noChangeArrowheads="1"/>
          </p:cNvSpPr>
          <p:nvPr/>
        </p:nvSpPr>
        <p:spPr bwMode="auto">
          <a:xfrm>
            <a:off x="71628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1" name="Oval 59"/>
          <p:cNvSpPr>
            <a:spLocks noChangeAspect="1" noChangeArrowheads="1"/>
          </p:cNvSpPr>
          <p:nvPr/>
        </p:nvSpPr>
        <p:spPr bwMode="auto">
          <a:xfrm>
            <a:off x="66294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72" name="Oval 60"/>
          <p:cNvSpPr>
            <a:spLocks noChangeAspect="1" noChangeArrowheads="1"/>
          </p:cNvSpPr>
          <p:nvPr/>
        </p:nvSpPr>
        <p:spPr bwMode="auto">
          <a:xfrm>
            <a:off x="5943600" y="2438400"/>
            <a:ext cx="173038" cy="158750"/>
          </a:xfrm>
          <a:prstGeom prst="ellipse">
            <a:avLst/>
          </a:prstGeom>
          <a:solidFill>
            <a:srgbClr val="FF0000"/>
          </a:solidFill>
          <a:ln w="19050">
            <a:noFill/>
            <a:round/>
            <a:headEnd/>
            <a:tailEnd/>
          </a:ln>
        </p:spPr>
        <p:txBody>
          <a:bodyPr wrap="none" anchor="ctr"/>
          <a:lstStyle/>
          <a:p>
            <a:endParaRPr lang="en-US"/>
          </a:p>
        </p:txBody>
      </p:sp>
      <p:sp>
        <p:nvSpPr>
          <p:cNvPr id="883773" name="Oval 61"/>
          <p:cNvSpPr>
            <a:spLocks noChangeAspect="1" noChangeArrowheads="1"/>
          </p:cNvSpPr>
          <p:nvPr/>
        </p:nvSpPr>
        <p:spPr bwMode="auto">
          <a:xfrm>
            <a:off x="8001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4" name="Oval 62"/>
          <p:cNvSpPr>
            <a:spLocks noChangeAspect="1" noChangeArrowheads="1"/>
          </p:cNvSpPr>
          <p:nvPr/>
        </p:nvSpPr>
        <p:spPr bwMode="auto">
          <a:xfrm>
            <a:off x="7848600" y="3429000"/>
            <a:ext cx="173038" cy="158750"/>
          </a:xfrm>
          <a:prstGeom prst="ellipse">
            <a:avLst/>
          </a:prstGeom>
          <a:solidFill>
            <a:srgbClr val="00FFFF"/>
          </a:solidFill>
          <a:ln w="19050">
            <a:noFill/>
            <a:round/>
            <a:headEnd/>
            <a:tailEnd/>
          </a:ln>
        </p:spPr>
        <p:txBody>
          <a:bodyPr wrap="none" anchor="ctr"/>
          <a:lstStyle/>
          <a:p>
            <a:endParaRPr lang="en-US"/>
          </a:p>
        </p:txBody>
      </p:sp>
      <p:sp>
        <p:nvSpPr>
          <p:cNvPr id="883775" name="Oval 63"/>
          <p:cNvSpPr>
            <a:spLocks noChangeAspect="1" noChangeArrowheads="1"/>
          </p:cNvSpPr>
          <p:nvPr/>
        </p:nvSpPr>
        <p:spPr bwMode="auto">
          <a:xfrm>
            <a:off x="7620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6" name="Rectangle 64"/>
          <p:cNvSpPr>
            <a:spLocks noGrp="1" noChangeArrowheads="1"/>
          </p:cNvSpPr>
          <p:nvPr>
            <p:ph type="title"/>
          </p:nvPr>
        </p:nvSpPr>
        <p:spPr/>
        <p:txBody>
          <a:bodyPr/>
          <a:lstStyle/>
          <a:p>
            <a:pPr eaLnBrk="1" hangingPunct="1">
              <a:defRPr/>
            </a:pPr>
            <a:r>
              <a:rPr lang="en-US" smtClean="0">
                <a:effectLst>
                  <a:outerShdw blurRad="38100" dist="38100" dir="2700000" algn="tl">
                    <a:srgbClr val="FFFFFF"/>
                  </a:outerShdw>
                </a:effectLst>
              </a:rPr>
              <a:t>2. Learning the visual vocabulary</a:t>
            </a:r>
          </a:p>
        </p:txBody>
      </p:sp>
      <p:sp>
        <p:nvSpPr>
          <p:cNvPr id="883777" name="Line 65"/>
          <p:cNvSpPr>
            <a:spLocks noChangeShapeType="1"/>
          </p:cNvSpPr>
          <p:nvPr/>
        </p:nvSpPr>
        <p:spPr bwMode="auto">
          <a:xfrm>
            <a:off x="4800600" y="5638800"/>
            <a:ext cx="2057400" cy="0"/>
          </a:xfrm>
          <a:prstGeom prst="line">
            <a:avLst/>
          </a:prstGeom>
          <a:noFill/>
          <a:ln w="152400">
            <a:solidFill>
              <a:srgbClr val="FF9900"/>
            </a:solidFill>
            <a:round/>
            <a:headEnd/>
            <a:tailEnd/>
          </a:ln>
        </p:spPr>
        <p:txBody>
          <a:bodyPr/>
          <a:lstStyle/>
          <a:p>
            <a:endParaRPr lang="en-US"/>
          </a:p>
        </p:txBody>
      </p:sp>
      <p:sp>
        <p:nvSpPr>
          <p:cNvPr id="883778"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883779" name="Text Box 67"/>
          <p:cNvSpPr txBox="1">
            <a:spLocks noChangeArrowheads="1"/>
          </p:cNvSpPr>
          <p:nvPr/>
        </p:nvSpPr>
        <p:spPr bwMode="auto">
          <a:xfrm>
            <a:off x="6403975" y="5337175"/>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5644" name="Group 68"/>
          <p:cNvGrpSpPr>
            <a:grpSpLocks/>
          </p:cNvGrpSpPr>
          <p:nvPr/>
        </p:nvGrpSpPr>
        <p:grpSpPr bwMode="auto">
          <a:xfrm>
            <a:off x="1654175" y="1362075"/>
            <a:ext cx="2578100" cy="1009650"/>
            <a:chOff x="1042" y="858"/>
            <a:chExt cx="1624" cy="636"/>
          </a:xfrm>
        </p:grpSpPr>
        <p:grpSp>
          <p:nvGrpSpPr>
            <p:cNvPr id="25647" name="Group 69"/>
            <p:cNvGrpSpPr>
              <a:grpSpLocks/>
            </p:cNvGrpSpPr>
            <p:nvPr/>
          </p:nvGrpSpPr>
          <p:grpSpPr bwMode="auto">
            <a:xfrm>
              <a:off x="1042" y="858"/>
              <a:ext cx="350" cy="630"/>
              <a:chOff x="2532" y="1542"/>
              <a:chExt cx="184" cy="332"/>
            </a:xfrm>
          </p:grpSpPr>
          <p:sp>
            <p:nvSpPr>
              <p:cNvPr id="25663"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64"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5"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6"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7"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8"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8" name="Group 76"/>
            <p:cNvGrpSpPr>
              <a:grpSpLocks/>
            </p:cNvGrpSpPr>
            <p:nvPr/>
          </p:nvGrpSpPr>
          <p:grpSpPr bwMode="auto">
            <a:xfrm>
              <a:off x="1474" y="864"/>
              <a:ext cx="350" cy="630"/>
              <a:chOff x="2532" y="1542"/>
              <a:chExt cx="184" cy="332"/>
            </a:xfrm>
          </p:grpSpPr>
          <p:sp>
            <p:nvSpPr>
              <p:cNvPr id="2565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8"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9"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0"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1"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2"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9" name="Group 83"/>
            <p:cNvGrpSpPr>
              <a:grpSpLocks/>
            </p:cNvGrpSpPr>
            <p:nvPr/>
          </p:nvGrpSpPr>
          <p:grpSpPr bwMode="auto">
            <a:xfrm>
              <a:off x="1906" y="864"/>
              <a:ext cx="350" cy="630"/>
              <a:chOff x="2532" y="1542"/>
              <a:chExt cx="184" cy="332"/>
            </a:xfrm>
          </p:grpSpPr>
          <p:sp>
            <p:nvSpPr>
              <p:cNvPr id="25651"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2"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3"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4"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5"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6"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50"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5645"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25646" name="Text Box 92"/>
          <p:cNvSpPr txBox="1">
            <a:spLocks noChangeArrowheads="1"/>
          </p:cNvSpPr>
          <p:nvPr/>
        </p:nvSpPr>
        <p:spPr bwMode="auto">
          <a:xfrm>
            <a:off x="6796088" y="6500813"/>
            <a:ext cx="2271712" cy="336550"/>
          </a:xfrm>
          <a:prstGeom prst="rect">
            <a:avLst/>
          </a:prstGeom>
          <a:noFill/>
          <a:ln w="9525">
            <a:noFill/>
            <a:miter lim="800000"/>
            <a:headEnd/>
            <a:tailEnd/>
          </a:ln>
        </p:spPr>
        <p:txBody>
          <a:bodyPr wrap="none">
            <a:spAutoFit/>
          </a:bodyPr>
          <a:lstStyle/>
          <a:p>
            <a:pPr eaLnBrk="1" hangingPunct="1"/>
            <a:r>
              <a:rPr lang="en-US" sz="1600"/>
              <a:t>Slide credit: Josef Sivic</a:t>
            </a:r>
          </a:p>
        </p:txBody>
      </p:sp>
    </p:spTree>
    <p:extLst>
      <p:ext uri="{BB962C8B-B14F-4D97-AF65-F5344CB8AC3E}">
        <p14:creationId xmlns:p14="http://schemas.microsoft.com/office/powerpoint/2010/main" val="3814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3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3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37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37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3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3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3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37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37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3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37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37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37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37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37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3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37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37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3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59" grpId="0" animBg="1"/>
      <p:bldP spid="883760" grpId="0" animBg="1"/>
      <p:bldP spid="883761" grpId="0" animBg="1"/>
      <p:bldP spid="883762" grpId="0" animBg="1"/>
      <p:bldP spid="883763" grpId="0" animBg="1"/>
      <p:bldP spid="883764" grpId="0" animBg="1"/>
      <p:bldP spid="883765" grpId="0" animBg="1"/>
      <p:bldP spid="883766" grpId="0" animBg="1"/>
      <p:bldP spid="883767" grpId="0" animBg="1"/>
      <p:bldP spid="883768" grpId="0" animBg="1"/>
      <p:bldP spid="883769" grpId="0" animBg="1"/>
      <p:bldP spid="883770" grpId="0" animBg="1"/>
      <p:bldP spid="883771" grpId="0" animBg="1"/>
      <p:bldP spid="883772" grpId="0" animBg="1"/>
      <p:bldP spid="883773" grpId="0" animBg="1"/>
      <p:bldP spid="883774" grpId="0" animBg="1"/>
      <p:bldP spid="883775" grpId="0" animBg="1"/>
      <p:bldP spid="883777" grpId="0" animBg="1"/>
      <p:bldP spid="883778" grpId="0" animBg="1"/>
      <p:bldP spid="88377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990600" y="1362075"/>
            <a:ext cx="555625" cy="1000125"/>
            <a:chOff x="2532" y="1542"/>
            <a:chExt cx="184" cy="332"/>
          </a:xfrm>
        </p:grpSpPr>
        <p:sp>
          <p:nvSpPr>
            <p:cNvPr id="26701"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702"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3"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4"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5"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6"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27"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6628"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29"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30"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1"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2"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3"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4"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5"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6"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7"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8"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9"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0"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1"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2"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3"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6644" name="Group 26"/>
          <p:cNvGrpSpPr>
            <a:grpSpLocks/>
          </p:cNvGrpSpPr>
          <p:nvPr/>
        </p:nvGrpSpPr>
        <p:grpSpPr bwMode="auto">
          <a:xfrm>
            <a:off x="1654175" y="1362075"/>
            <a:ext cx="555625" cy="1000125"/>
            <a:chOff x="2532" y="1542"/>
            <a:chExt cx="184" cy="332"/>
          </a:xfrm>
        </p:grpSpPr>
        <p:sp>
          <p:nvSpPr>
            <p:cNvPr id="26695"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6"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7"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8"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9"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0"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5" name="Group 33"/>
          <p:cNvGrpSpPr>
            <a:grpSpLocks/>
          </p:cNvGrpSpPr>
          <p:nvPr/>
        </p:nvGrpSpPr>
        <p:grpSpPr bwMode="auto">
          <a:xfrm>
            <a:off x="2339975" y="1371600"/>
            <a:ext cx="555625" cy="1000125"/>
            <a:chOff x="2532" y="1542"/>
            <a:chExt cx="184" cy="332"/>
          </a:xfrm>
        </p:grpSpPr>
        <p:sp>
          <p:nvSpPr>
            <p:cNvPr id="26689"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0"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1"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2"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3"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4"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6" name="Group 40"/>
          <p:cNvGrpSpPr>
            <a:grpSpLocks/>
          </p:cNvGrpSpPr>
          <p:nvPr/>
        </p:nvGrpSpPr>
        <p:grpSpPr bwMode="auto">
          <a:xfrm>
            <a:off x="3025775" y="1371600"/>
            <a:ext cx="555625" cy="1000125"/>
            <a:chOff x="2532" y="1542"/>
            <a:chExt cx="184" cy="332"/>
          </a:xfrm>
        </p:grpSpPr>
        <p:sp>
          <p:nvSpPr>
            <p:cNvPr id="2668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84"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5"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6"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7"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8"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47"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26648"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49"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50" name="Oval 50"/>
          <p:cNvSpPr>
            <a:spLocks noChangeAspect="1" noChangeArrowheads="1"/>
          </p:cNvSpPr>
          <p:nvPr/>
        </p:nvSpPr>
        <p:spPr bwMode="auto">
          <a:xfrm>
            <a:off x="6132513" y="2740025"/>
            <a:ext cx="173037" cy="158750"/>
          </a:xfrm>
          <a:prstGeom prst="ellipse">
            <a:avLst/>
          </a:prstGeom>
          <a:solidFill>
            <a:srgbClr val="FF0000"/>
          </a:solidFill>
          <a:ln w="19050">
            <a:noFill/>
            <a:round/>
            <a:headEnd/>
            <a:tailEnd/>
          </a:ln>
        </p:spPr>
        <p:txBody>
          <a:bodyPr wrap="none" anchor="ctr"/>
          <a:lstStyle/>
          <a:p>
            <a:endParaRPr lang="en-US"/>
          </a:p>
        </p:txBody>
      </p:sp>
      <p:sp>
        <p:nvSpPr>
          <p:cNvPr id="26651" name="Oval 58"/>
          <p:cNvSpPr>
            <a:spLocks noChangeAspect="1" noChangeArrowheads="1"/>
          </p:cNvSpPr>
          <p:nvPr/>
        </p:nvSpPr>
        <p:spPr bwMode="auto">
          <a:xfrm>
            <a:off x="70866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26652" name="Oval 63"/>
          <p:cNvSpPr>
            <a:spLocks noChangeAspect="1" noChangeArrowheads="1"/>
          </p:cNvSpPr>
          <p:nvPr/>
        </p:nvSpPr>
        <p:spPr bwMode="auto">
          <a:xfrm>
            <a:off x="7827963" y="3581400"/>
            <a:ext cx="173037" cy="158750"/>
          </a:xfrm>
          <a:prstGeom prst="ellipse">
            <a:avLst/>
          </a:prstGeom>
          <a:solidFill>
            <a:srgbClr val="00FFFF"/>
          </a:solidFill>
          <a:ln w="19050">
            <a:noFill/>
            <a:round/>
            <a:headEnd/>
            <a:tailEnd/>
          </a:ln>
        </p:spPr>
        <p:txBody>
          <a:bodyPr wrap="none" anchor="ctr"/>
          <a:lstStyle/>
          <a:p>
            <a:endParaRPr lang="en-US"/>
          </a:p>
        </p:txBody>
      </p:sp>
      <p:sp>
        <p:nvSpPr>
          <p:cNvPr id="964672" name="Rectangle 64"/>
          <p:cNvSpPr>
            <a:spLocks noGrp="1" noChangeArrowheads="1"/>
          </p:cNvSpPr>
          <p:nvPr>
            <p:ph type="title"/>
          </p:nvPr>
        </p:nvSpPr>
        <p:spPr/>
        <p:txBody>
          <a:bodyPr/>
          <a:lstStyle/>
          <a:p>
            <a:pPr eaLnBrk="1" hangingPunct="1">
              <a:defRPr/>
            </a:pPr>
            <a:r>
              <a:rPr lang="en-US" dirty="0" smtClean="0">
                <a:effectLst>
                  <a:outerShdw blurRad="38100" dist="38100" dir="2700000" algn="tl">
                    <a:srgbClr val="FFFFFF"/>
                  </a:outerShdw>
                </a:effectLst>
              </a:rPr>
              <a:t>2. Learning the visual vocabulary</a:t>
            </a:r>
          </a:p>
        </p:txBody>
      </p:sp>
      <p:sp>
        <p:nvSpPr>
          <p:cNvPr id="26654" name="Line 65"/>
          <p:cNvSpPr>
            <a:spLocks noChangeShapeType="1"/>
          </p:cNvSpPr>
          <p:nvPr/>
        </p:nvSpPr>
        <p:spPr bwMode="auto">
          <a:xfrm>
            <a:off x="4800600" y="5638800"/>
            <a:ext cx="2057400" cy="0"/>
          </a:xfrm>
          <a:prstGeom prst="line">
            <a:avLst/>
          </a:prstGeom>
          <a:noFill/>
          <a:ln w="152400">
            <a:solidFill>
              <a:srgbClr val="FF9900"/>
            </a:solidFill>
            <a:round/>
            <a:headEnd/>
            <a:tailEnd/>
          </a:ln>
        </p:spPr>
        <p:txBody>
          <a:bodyPr/>
          <a:lstStyle/>
          <a:p>
            <a:endParaRPr lang="en-US"/>
          </a:p>
        </p:txBody>
      </p:sp>
      <p:sp>
        <p:nvSpPr>
          <p:cNvPr id="26655"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26656" name="Text Box 67"/>
          <p:cNvSpPr txBox="1">
            <a:spLocks noChangeArrowheads="1"/>
          </p:cNvSpPr>
          <p:nvPr/>
        </p:nvSpPr>
        <p:spPr bwMode="auto">
          <a:xfrm>
            <a:off x="6403975" y="5337175"/>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6657" name="Group 68"/>
          <p:cNvGrpSpPr>
            <a:grpSpLocks/>
          </p:cNvGrpSpPr>
          <p:nvPr/>
        </p:nvGrpSpPr>
        <p:grpSpPr bwMode="auto">
          <a:xfrm>
            <a:off x="1654175" y="1362075"/>
            <a:ext cx="2578100" cy="1009650"/>
            <a:chOff x="1042" y="858"/>
            <a:chExt cx="1624" cy="636"/>
          </a:xfrm>
        </p:grpSpPr>
        <p:grpSp>
          <p:nvGrpSpPr>
            <p:cNvPr id="26661" name="Group 69"/>
            <p:cNvGrpSpPr>
              <a:grpSpLocks/>
            </p:cNvGrpSpPr>
            <p:nvPr/>
          </p:nvGrpSpPr>
          <p:grpSpPr bwMode="auto">
            <a:xfrm>
              <a:off x="1042" y="858"/>
              <a:ext cx="350" cy="630"/>
              <a:chOff x="2532" y="1542"/>
              <a:chExt cx="184" cy="332"/>
            </a:xfrm>
          </p:grpSpPr>
          <p:sp>
            <p:nvSpPr>
              <p:cNvPr id="26677"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8"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9"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0"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1"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2"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2" name="Group 76"/>
            <p:cNvGrpSpPr>
              <a:grpSpLocks/>
            </p:cNvGrpSpPr>
            <p:nvPr/>
          </p:nvGrpSpPr>
          <p:grpSpPr bwMode="auto">
            <a:xfrm>
              <a:off x="1474" y="864"/>
              <a:ext cx="350" cy="630"/>
              <a:chOff x="2532" y="1542"/>
              <a:chExt cx="184" cy="332"/>
            </a:xfrm>
          </p:grpSpPr>
          <p:sp>
            <p:nvSpPr>
              <p:cNvPr id="26671"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2"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3"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4"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5"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6"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3" name="Group 83"/>
            <p:cNvGrpSpPr>
              <a:grpSpLocks/>
            </p:cNvGrpSpPr>
            <p:nvPr/>
          </p:nvGrpSpPr>
          <p:grpSpPr bwMode="auto">
            <a:xfrm>
              <a:off x="1906" y="864"/>
              <a:ext cx="350" cy="630"/>
              <a:chOff x="2532" y="1542"/>
              <a:chExt cx="184" cy="332"/>
            </a:xfrm>
          </p:grpSpPr>
          <p:sp>
            <p:nvSpPr>
              <p:cNvPr id="26665"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66"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7"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8"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9"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0"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64"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6658"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26659" name="Text Box 92"/>
          <p:cNvSpPr txBox="1">
            <a:spLocks noChangeArrowheads="1"/>
          </p:cNvSpPr>
          <p:nvPr/>
        </p:nvSpPr>
        <p:spPr bwMode="auto">
          <a:xfrm>
            <a:off x="6796088" y="6500813"/>
            <a:ext cx="2271712" cy="336550"/>
          </a:xfrm>
          <a:prstGeom prst="rect">
            <a:avLst/>
          </a:prstGeom>
          <a:noFill/>
          <a:ln w="9525">
            <a:noFill/>
            <a:miter lim="800000"/>
            <a:headEnd/>
            <a:tailEnd/>
          </a:ln>
        </p:spPr>
        <p:txBody>
          <a:bodyPr wrap="none">
            <a:spAutoFit/>
          </a:bodyPr>
          <a:lstStyle/>
          <a:p>
            <a:pPr eaLnBrk="1" hangingPunct="1"/>
            <a:r>
              <a:rPr lang="en-US" sz="1600"/>
              <a:t>Slide credit: Josef Sivic</a:t>
            </a:r>
          </a:p>
        </p:txBody>
      </p:sp>
      <p:sp>
        <p:nvSpPr>
          <p:cNvPr id="26660" name="Text Box 93"/>
          <p:cNvSpPr txBox="1">
            <a:spLocks noChangeArrowheads="1"/>
          </p:cNvSpPr>
          <p:nvPr/>
        </p:nvSpPr>
        <p:spPr bwMode="auto">
          <a:xfrm>
            <a:off x="5867400" y="1143000"/>
            <a:ext cx="2591274"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Visual vocabulary</a:t>
            </a:r>
          </a:p>
        </p:txBody>
      </p:sp>
    </p:spTree>
    <p:extLst>
      <p:ext uri="{BB962C8B-B14F-4D97-AF65-F5344CB8AC3E}">
        <p14:creationId xmlns:p14="http://schemas.microsoft.com/office/powerpoint/2010/main" val="595711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Review: K-means clustering</a:t>
            </a:r>
          </a:p>
        </p:txBody>
      </p:sp>
      <p:sp>
        <p:nvSpPr>
          <p:cNvPr id="894979" name="Rectangle 3"/>
          <p:cNvSpPr>
            <a:spLocks noGrp="1" noChangeArrowheads="1"/>
          </p:cNvSpPr>
          <p:nvPr>
            <p:ph type="body" idx="1"/>
          </p:nvPr>
        </p:nvSpPr>
        <p:spPr>
          <a:xfrm>
            <a:off x="685800" y="914400"/>
            <a:ext cx="7772400" cy="5943600"/>
          </a:xfrm>
        </p:spPr>
        <p:txBody>
          <a:bodyPr/>
          <a:lstStyle/>
          <a:p>
            <a:pPr marL="533400" indent="-533400">
              <a:buFontTx/>
              <a:buChar char="•"/>
            </a:pPr>
            <a:r>
              <a:rPr lang="en-US" dirty="0" smtClean="0"/>
              <a:t>Want to minimize sum of squared Euclidean distances between features </a:t>
            </a:r>
            <a:r>
              <a:rPr lang="en-US" b="1" dirty="0" smtClean="0"/>
              <a:t>x</a:t>
            </a:r>
            <a:r>
              <a:rPr lang="en-US" baseline="-25000" dirty="0" smtClean="0"/>
              <a:t>i</a:t>
            </a:r>
            <a:r>
              <a:rPr lang="en-US" dirty="0" smtClean="0"/>
              <a:t> and their nearest cluster centers </a:t>
            </a:r>
            <a:r>
              <a:rPr lang="en-US" b="1" dirty="0" err="1" smtClean="0"/>
              <a:t>m</a:t>
            </a:r>
            <a:r>
              <a:rPr lang="en-US" baseline="-25000" dirty="0" err="1" smtClean="0"/>
              <a:t>k</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533400" indent="-533400"/>
            <a:r>
              <a:rPr lang="en-US" dirty="0" smtClean="0"/>
              <a:t>Algorithm:</a:t>
            </a:r>
          </a:p>
          <a:p>
            <a:pPr marL="533400" indent="-533400">
              <a:buFontTx/>
              <a:buChar char="•"/>
            </a:pPr>
            <a:r>
              <a:rPr lang="en-US" dirty="0" smtClean="0"/>
              <a:t>Randomly initialize K cluster centers</a:t>
            </a:r>
          </a:p>
          <a:p>
            <a:pPr marL="533400" indent="-533400">
              <a:buFontTx/>
              <a:buChar char="•"/>
            </a:pPr>
            <a:r>
              <a:rPr lang="en-US" dirty="0" smtClean="0"/>
              <a:t>Iterate until convergence:</a:t>
            </a:r>
          </a:p>
          <a:p>
            <a:pPr marL="838200" lvl="1" indent="-381000"/>
            <a:r>
              <a:rPr lang="en-US" dirty="0" smtClean="0"/>
              <a:t>Assign each feature to the nearest center</a:t>
            </a:r>
          </a:p>
          <a:p>
            <a:pPr marL="838200" lvl="1" indent="-381000"/>
            <a:r>
              <a:rPr lang="en-US" dirty="0" err="1" smtClean="0"/>
              <a:t>Recompute</a:t>
            </a:r>
            <a:r>
              <a:rPr lang="en-US" dirty="0" smtClean="0"/>
              <a:t> each cluster center as the mean of all features assigned to it</a:t>
            </a:r>
          </a:p>
        </p:txBody>
      </p:sp>
      <p:graphicFrame>
        <p:nvGraphicFramePr>
          <p:cNvPr id="1026" name="Object 4"/>
          <p:cNvGraphicFramePr>
            <a:graphicFrameLocks noGrp="1" noChangeAspect="1"/>
          </p:cNvGraphicFramePr>
          <p:nvPr>
            <p:ph sz="half" idx="4294967295"/>
            <p:extLst>
              <p:ext uri="{D42A27DB-BD31-4B8C-83A1-F6EECF244321}">
                <p14:modId xmlns:p14="http://schemas.microsoft.com/office/powerpoint/2010/main" val="332316311"/>
              </p:ext>
            </p:extLst>
          </p:nvPr>
        </p:nvGraphicFramePr>
        <p:xfrm>
          <a:off x="2438400" y="2306638"/>
          <a:ext cx="4800600" cy="1328737"/>
        </p:xfrm>
        <a:graphic>
          <a:graphicData uri="http://schemas.openxmlformats.org/presentationml/2006/ole">
            <mc:AlternateContent xmlns:mc="http://schemas.openxmlformats.org/markup-compatibility/2006">
              <mc:Choice xmlns:v="urn:schemas-microsoft-com:vml" Requires="v">
                <p:oleObj spid="_x0000_s1062" name="Equation" r:id="rId4" imgW="2019240" imgH="558720" progId="Equation.3">
                  <p:embed/>
                </p:oleObj>
              </mc:Choice>
              <mc:Fallback>
                <p:oleObj name="Equation" r:id="rId4" imgW="2019240" imgH="558720" progId="Equation.3">
                  <p:embed/>
                  <p:pic>
                    <p:nvPicPr>
                      <p:cNvPr id="0" name=""/>
                      <p:cNvPicPr>
                        <a:picLocks noChangeAspect="1" noChangeArrowheads="1"/>
                      </p:cNvPicPr>
                      <p:nvPr/>
                    </p:nvPicPr>
                    <p:blipFill>
                      <a:blip r:embed="rId5"/>
                      <a:srcRect/>
                      <a:stretch>
                        <a:fillRect/>
                      </a:stretch>
                    </p:blipFill>
                    <p:spPr bwMode="auto">
                      <a:xfrm>
                        <a:off x="2438400" y="2306638"/>
                        <a:ext cx="4800600" cy="1328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814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4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4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4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4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4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49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visual vocabulary</a:t>
            </a:r>
            <a:endParaRPr lang="en-US" dirty="0"/>
          </a:p>
        </p:txBody>
      </p:sp>
      <p:pic>
        <p:nvPicPr>
          <p:cNvPr id="11" name="Picture 10" descr="AgarwalRoth_CBsmall"/>
          <p:cNvPicPr>
            <a:picLocks noChangeAspect="1" noChangeArrowheads="1"/>
          </p:cNvPicPr>
          <p:nvPr/>
        </p:nvPicPr>
        <p:blipFill>
          <a:blip r:embed="rId3" cstate="print"/>
          <a:srcRect/>
          <a:stretch>
            <a:fillRect/>
          </a:stretch>
        </p:blipFill>
        <p:spPr bwMode="auto">
          <a:xfrm>
            <a:off x="5181600" y="990600"/>
            <a:ext cx="3379788" cy="1809750"/>
          </a:xfrm>
          <a:prstGeom prst="rect">
            <a:avLst/>
          </a:prstGeom>
          <a:noFill/>
          <a:ln w="9525">
            <a:noFill/>
            <a:miter lim="800000"/>
            <a:headEnd/>
            <a:tailEnd/>
          </a:ln>
        </p:spPr>
      </p:pic>
      <p:sp>
        <p:nvSpPr>
          <p:cNvPr id="12" name="Line 11"/>
          <p:cNvSpPr>
            <a:spLocks noChangeShapeType="1"/>
          </p:cNvSpPr>
          <p:nvPr/>
        </p:nvSpPr>
        <p:spPr bwMode="auto">
          <a:xfrm>
            <a:off x="4495800" y="1893888"/>
            <a:ext cx="533400" cy="0"/>
          </a:xfrm>
          <a:prstGeom prst="line">
            <a:avLst/>
          </a:prstGeom>
          <a:noFill/>
          <a:ln w="9525">
            <a:solidFill>
              <a:schemeClr val="bg2"/>
            </a:solidFill>
            <a:miter lim="800000"/>
            <a:headEnd/>
            <a:tailEnd type="triangle" w="med" len="med"/>
          </a:ln>
        </p:spPr>
        <p:txBody>
          <a:bodyPr wrap="none"/>
          <a:lstStyle/>
          <a:p>
            <a:endParaRPr lang="en-US"/>
          </a:p>
        </p:txBody>
      </p:sp>
      <p:grpSp>
        <p:nvGrpSpPr>
          <p:cNvPr id="13" name="Group 12"/>
          <p:cNvGrpSpPr>
            <a:grpSpLocks/>
          </p:cNvGrpSpPr>
          <p:nvPr/>
        </p:nvGrpSpPr>
        <p:grpSpPr bwMode="auto">
          <a:xfrm>
            <a:off x="971550" y="1216025"/>
            <a:ext cx="3379788" cy="1338263"/>
            <a:chOff x="431" y="2886"/>
            <a:chExt cx="2310" cy="915"/>
          </a:xfrm>
        </p:grpSpPr>
        <p:pic>
          <p:nvPicPr>
            <p:cNvPr id="14" name="Picture 13" descr="car5-090-000"/>
            <p:cNvPicPr>
              <a:picLocks noChangeAspect="1" noChangeArrowheads="1"/>
            </p:cNvPicPr>
            <p:nvPr/>
          </p:nvPicPr>
          <p:blipFill>
            <a:blip r:embed="rId4" cstate="print">
              <a:grayscl/>
            </a:blip>
            <a:srcRect/>
            <a:stretch>
              <a:fillRect/>
            </a:stretch>
          </p:blipFill>
          <p:spPr bwMode="auto">
            <a:xfrm>
              <a:off x="1359" y="2886"/>
              <a:ext cx="453" cy="453"/>
            </a:xfrm>
            <a:prstGeom prst="rect">
              <a:avLst/>
            </a:prstGeom>
            <a:noFill/>
            <a:ln w="9525">
              <a:noFill/>
              <a:miter lim="800000"/>
              <a:headEnd/>
              <a:tailEnd/>
            </a:ln>
          </p:spPr>
        </p:pic>
        <p:pic>
          <p:nvPicPr>
            <p:cNvPr id="15" name="Picture 14" descr="car6-090-000"/>
            <p:cNvPicPr>
              <a:picLocks noChangeAspect="1" noChangeArrowheads="1"/>
            </p:cNvPicPr>
            <p:nvPr/>
          </p:nvPicPr>
          <p:blipFill>
            <a:blip r:embed="rId5" cstate="print">
              <a:grayscl/>
            </a:blip>
            <a:srcRect/>
            <a:stretch>
              <a:fillRect/>
            </a:stretch>
          </p:blipFill>
          <p:spPr bwMode="auto">
            <a:xfrm>
              <a:off x="1361" y="3348"/>
              <a:ext cx="453" cy="453"/>
            </a:xfrm>
            <a:prstGeom prst="rect">
              <a:avLst/>
            </a:prstGeom>
            <a:noFill/>
            <a:ln w="9525">
              <a:noFill/>
              <a:miter lim="800000"/>
              <a:headEnd/>
              <a:tailEnd/>
            </a:ln>
          </p:spPr>
        </p:pic>
        <p:pic>
          <p:nvPicPr>
            <p:cNvPr id="16" name="Picture 15" descr="car7-090-000"/>
            <p:cNvPicPr>
              <a:picLocks noChangeAspect="1" noChangeArrowheads="1"/>
            </p:cNvPicPr>
            <p:nvPr/>
          </p:nvPicPr>
          <p:blipFill>
            <a:blip r:embed="rId6" cstate="print">
              <a:grayscl/>
            </a:blip>
            <a:srcRect/>
            <a:stretch>
              <a:fillRect/>
            </a:stretch>
          </p:blipFill>
          <p:spPr bwMode="auto">
            <a:xfrm>
              <a:off x="894" y="3348"/>
              <a:ext cx="453" cy="453"/>
            </a:xfrm>
            <a:prstGeom prst="rect">
              <a:avLst/>
            </a:prstGeom>
            <a:noFill/>
            <a:ln w="9525">
              <a:noFill/>
              <a:miter lim="800000"/>
              <a:headEnd/>
              <a:tailEnd/>
            </a:ln>
          </p:spPr>
        </p:pic>
        <p:pic>
          <p:nvPicPr>
            <p:cNvPr id="17" name="Picture 16" descr="car9-090-000"/>
            <p:cNvPicPr>
              <a:picLocks noChangeAspect="1" noChangeArrowheads="1"/>
            </p:cNvPicPr>
            <p:nvPr/>
          </p:nvPicPr>
          <p:blipFill>
            <a:blip r:embed="rId7" cstate="print">
              <a:grayscl/>
            </a:blip>
            <a:srcRect/>
            <a:stretch>
              <a:fillRect/>
            </a:stretch>
          </p:blipFill>
          <p:spPr bwMode="auto">
            <a:xfrm>
              <a:off x="2288" y="2886"/>
              <a:ext cx="453" cy="453"/>
            </a:xfrm>
            <a:prstGeom prst="rect">
              <a:avLst/>
            </a:prstGeom>
            <a:noFill/>
            <a:ln w="9525">
              <a:noFill/>
              <a:miter lim="800000"/>
              <a:headEnd/>
              <a:tailEnd/>
            </a:ln>
          </p:spPr>
        </p:pic>
        <p:pic>
          <p:nvPicPr>
            <p:cNvPr id="18" name="Picture 17" descr="car11-090-000"/>
            <p:cNvPicPr>
              <a:picLocks noChangeAspect="1" noChangeArrowheads="1"/>
            </p:cNvPicPr>
            <p:nvPr/>
          </p:nvPicPr>
          <p:blipFill>
            <a:blip r:embed="rId8" cstate="print">
              <a:grayscl/>
            </a:blip>
            <a:srcRect/>
            <a:stretch>
              <a:fillRect/>
            </a:stretch>
          </p:blipFill>
          <p:spPr bwMode="auto">
            <a:xfrm>
              <a:off x="1824" y="2886"/>
              <a:ext cx="453" cy="453"/>
            </a:xfrm>
            <a:prstGeom prst="rect">
              <a:avLst/>
            </a:prstGeom>
            <a:noFill/>
            <a:ln w="9525">
              <a:noFill/>
              <a:miter lim="800000"/>
              <a:headEnd/>
              <a:tailEnd/>
            </a:ln>
          </p:spPr>
        </p:pic>
        <p:pic>
          <p:nvPicPr>
            <p:cNvPr id="19" name="Picture 18" descr="car12-090-000"/>
            <p:cNvPicPr>
              <a:picLocks noChangeAspect="1" noChangeArrowheads="1"/>
            </p:cNvPicPr>
            <p:nvPr/>
          </p:nvPicPr>
          <p:blipFill>
            <a:blip r:embed="rId9" cstate="print">
              <a:grayscl/>
            </a:blip>
            <a:srcRect/>
            <a:stretch>
              <a:fillRect/>
            </a:stretch>
          </p:blipFill>
          <p:spPr bwMode="auto">
            <a:xfrm>
              <a:off x="431" y="3348"/>
              <a:ext cx="453" cy="453"/>
            </a:xfrm>
            <a:prstGeom prst="rect">
              <a:avLst/>
            </a:prstGeom>
            <a:noFill/>
            <a:ln w="9525">
              <a:noFill/>
              <a:miter lim="800000"/>
              <a:headEnd/>
              <a:tailEnd/>
            </a:ln>
          </p:spPr>
        </p:pic>
        <p:pic>
          <p:nvPicPr>
            <p:cNvPr id="20" name="Picture 19" descr="car14-090-000"/>
            <p:cNvPicPr>
              <a:picLocks noChangeAspect="1" noChangeArrowheads="1"/>
            </p:cNvPicPr>
            <p:nvPr/>
          </p:nvPicPr>
          <p:blipFill>
            <a:blip r:embed="rId10" cstate="print">
              <a:grayscl/>
            </a:blip>
            <a:srcRect/>
            <a:stretch>
              <a:fillRect/>
            </a:stretch>
          </p:blipFill>
          <p:spPr bwMode="auto">
            <a:xfrm>
              <a:off x="2288" y="3348"/>
              <a:ext cx="453" cy="453"/>
            </a:xfrm>
            <a:prstGeom prst="rect">
              <a:avLst/>
            </a:prstGeom>
            <a:noFill/>
            <a:ln w="9525">
              <a:noFill/>
              <a:miter lim="800000"/>
              <a:headEnd/>
              <a:tailEnd/>
            </a:ln>
          </p:spPr>
        </p:pic>
        <p:pic>
          <p:nvPicPr>
            <p:cNvPr id="21" name="Picture 20" descr="car1-090-000"/>
            <p:cNvPicPr>
              <a:picLocks noChangeAspect="1" noChangeArrowheads="1"/>
            </p:cNvPicPr>
            <p:nvPr/>
          </p:nvPicPr>
          <p:blipFill>
            <a:blip r:embed="rId11" cstate="print">
              <a:grayscl/>
            </a:blip>
            <a:srcRect/>
            <a:stretch>
              <a:fillRect/>
            </a:stretch>
          </p:blipFill>
          <p:spPr bwMode="auto">
            <a:xfrm>
              <a:off x="431" y="2886"/>
              <a:ext cx="453" cy="453"/>
            </a:xfrm>
            <a:prstGeom prst="rect">
              <a:avLst/>
            </a:prstGeom>
            <a:noFill/>
            <a:ln w="9525">
              <a:noFill/>
              <a:miter lim="800000"/>
              <a:headEnd/>
              <a:tailEnd/>
            </a:ln>
          </p:spPr>
        </p:pic>
        <p:pic>
          <p:nvPicPr>
            <p:cNvPr id="22" name="Picture 21" descr="car2-090-000"/>
            <p:cNvPicPr>
              <a:picLocks noChangeAspect="1" noChangeArrowheads="1"/>
            </p:cNvPicPr>
            <p:nvPr/>
          </p:nvPicPr>
          <p:blipFill>
            <a:blip r:embed="rId12" cstate="print">
              <a:grayscl/>
            </a:blip>
            <a:srcRect/>
            <a:stretch>
              <a:fillRect/>
            </a:stretch>
          </p:blipFill>
          <p:spPr bwMode="auto">
            <a:xfrm>
              <a:off x="894" y="2886"/>
              <a:ext cx="453" cy="453"/>
            </a:xfrm>
            <a:prstGeom prst="rect">
              <a:avLst/>
            </a:prstGeom>
            <a:noFill/>
            <a:ln w="9525">
              <a:noFill/>
              <a:miter lim="800000"/>
              <a:headEnd/>
              <a:tailEnd/>
            </a:ln>
          </p:spPr>
        </p:pic>
        <p:pic>
          <p:nvPicPr>
            <p:cNvPr id="23" name="Picture 22" descr="car3-090-000"/>
            <p:cNvPicPr>
              <a:picLocks noChangeAspect="1" noChangeArrowheads="1"/>
            </p:cNvPicPr>
            <p:nvPr/>
          </p:nvPicPr>
          <p:blipFill>
            <a:blip r:embed="rId13" cstate="print">
              <a:grayscl/>
            </a:blip>
            <a:srcRect/>
            <a:stretch>
              <a:fillRect/>
            </a:stretch>
          </p:blipFill>
          <p:spPr bwMode="auto">
            <a:xfrm>
              <a:off x="1824" y="3348"/>
              <a:ext cx="453" cy="453"/>
            </a:xfrm>
            <a:prstGeom prst="rect">
              <a:avLst/>
            </a:prstGeom>
            <a:noFill/>
            <a:ln w="9525">
              <a:noFill/>
              <a:miter lim="800000"/>
              <a:headEnd/>
              <a:tailEnd/>
            </a:ln>
          </p:spPr>
        </p:pic>
      </p:grpSp>
      <p:grpSp>
        <p:nvGrpSpPr>
          <p:cNvPr id="24" name="Group 4"/>
          <p:cNvGrpSpPr>
            <a:grpSpLocks/>
          </p:cNvGrpSpPr>
          <p:nvPr/>
        </p:nvGrpSpPr>
        <p:grpSpPr bwMode="auto">
          <a:xfrm>
            <a:off x="1905000" y="3124200"/>
            <a:ext cx="5688012" cy="3240088"/>
            <a:chOff x="1247" y="754"/>
            <a:chExt cx="3583" cy="2041"/>
          </a:xfrm>
        </p:grpSpPr>
        <p:grpSp>
          <p:nvGrpSpPr>
            <p:cNvPr id="25" name="Group 5"/>
            <p:cNvGrpSpPr>
              <a:grpSpLocks/>
            </p:cNvGrpSpPr>
            <p:nvPr/>
          </p:nvGrpSpPr>
          <p:grpSpPr bwMode="auto">
            <a:xfrm>
              <a:off x="1280" y="808"/>
              <a:ext cx="3550" cy="1761"/>
              <a:chOff x="2698" y="817"/>
              <a:chExt cx="2992" cy="1487"/>
            </a:xfrm>
          </p:grpSpPr>
          <p:pic>
            <p:nvPicPr>
              <p:cNvPr id="28" name="Picture 6"/>
              <p:cNvPicPr>
                <a:picLocks noChangeAspect="1" noChangeArrowheads="1"/>
              </p:cNvPicPr>
              <p:nvPr/>
            </p:nvPicPr>
            <p:blipFill>
              <a:blip r:embed="rId14" cstate="print"/>
              <a:srcRect t="8241" b="11539"/>
              <a:stretch>
                <a:fillRect/>
              </a:stretch>
            </p:blipFill>
            <p:spPr bwMode="auto">
              <a:xfrm>
                <a:off x="2698" y="1567"/>
                <a:ext cx="2055" cy="146"/>
              </a:xfrm>
              <a:prstGeom prst="rect">
                <a:avLst/>
              </a:prstGeom>
              <a:noFill/>
              <a:ln w="12700" cap="sq">
                <a:noFill/>
                <a:miter lim="800000"/>
                <a:headEnd type="none" w="sm" len="sm"/>
                <a:tailEnd type="none" w="sm" len="sm"/>
              </a:ln>
            </p:spPr>
          </p:pic>
          <p:pic>
            <p:nvPicPr>
              <p:cNvPr id="29" name="Picture 7"/>
              <p:cNvPicPr>
                <a:picLocks noChangeAspect="1" noChangeArrowheads="1"/>
              </p:cNvPicPr>
              <p:nvPr/>
            </p:nvPicPr>
            <p:blipFill>
              <a:blip r:embed="rId15" cstate="print"/>
              <a:srcRect b="13483"/>
              <a:stretch>
                <a:fillRect/>
              </a:stretch>
            </p:blipFill>
            <p:spPr bwMode="auto">
              <a:xfrm>
                <a:off x="2698" y="1258"/>
                <a:ext cx="1588" cy="154"/>
              </a:xfrm>
              <a:prstGeom prst="rect">
                <a:avLst/>
              </a:prstGeom>
              <a:noFill/>
              <a:ln w="12700" cap="sq">
                <a:noFill/>
                <a:miter lim="800000"/>
                <a:headEnd type="none" w="sm" len="sm"/>
                <a:tailEnd type="none" w="sm" len="sm"/>
              </a:ln>
            </p:spPr>
          </p:pic>
          <p:pic>
            <p:nvPicPr>
              <p:cNvPr id="30" name="Picture 8"/>
              <p:cNvPicPr>
                <a:picLocks noChangeAspect="1" noChangeArrowheads="1"/>
              </p:cNvPicPr>
              <p:nvPr/>
            </p:nvPicPr>
            <p:blipFill>
              <a:blip r:embed="rId16" cstate="print"/>
              <a:srcRect t="3529" b="8824"/>
              <a:stretch>
                <a:fillRect/>
              </a:stretch>
            </p:blipFill>
            <p:spPr bwMode="auto">
              <a:xfrm>
                <a:off x="2706" y="1412"/>
                <a:ext cx="1245" cy="149"/>
              </a:xfrm>
              <a:prstGeom prst="rect">
                <a:avLst/>
              </a:prstGeom>
              <a:noFill/>
              <a:ln w="12700" cap="sq">
                <a:noFill/>
                <a:miter lim="800000"/>
                <a:headEnd type="none" w="sm" len="sm"/>
                <a:tailEnd type="none" w="sm" len="sm"/>
              </a:ln>
            </p:spPr>
          </p:pic>
          <p:pic>
            <p:nvPicPr>
              <p:cNvPr id="31" name="Picture 9"/>
              <p:cNvPicPr>
                <a:picLocks noChangeAspect="1" noChangeArrowheads="1"/>
              </p:cNvPicPr>
              <p:nvPr/>
            </p:nvPicPr>
            <p:blipFill>
              <a:blip r:embed="rId17" cstate="print"/>
              <a:srcRect t="12370" b="12372"/>
              <a:stretch>
                <a:fillRect/>
              </a:stretch>
            </p:blipFill>
            <p:spPr bwMode="auto">
              <a:xfrm>
                <a:off x="2706" y="2012"/>
                <a:ext cx="932" cy="146"/>
              </a:xfrm>
              <a:prstGeom prst="rect">
                <a:avLst/>
              </a:prstGeom>
              <a:noFill/>
              <a:ln w="12700" cap="sq">
                <a:noFill/>
                <a:miter lim="800000"/>
                <a:headEnd type="none" w="sm" len="sm"/>
                <a:tailEnd type="none" w="sm" len="sm"/>
              </a:ln>
            </p:spPr>
          </p:pic>
          <p:pic>
            <p:nvPicPr>
              <p:cNvPr id="32" name="Picture 10"/>
              <p:cNvPicPr>
                <a:picLocks noChangeAspect="1" noChangeArrowheads="1"/>
              </p:cNvPicPr>
              <p:nvPr/>
            </p:nvPicPr>
            <p:blipFill>
              <a:blip r:embed="rId18" cstate="print"/>
              <a:srcRect l="1105" t="6061" b="15152"/>
              <a:stretch>
                <a:fillRect/>
              </a:stretch>
            </p:blipFill>
            <p:spPr bwMode="auto">
              <a:xfrm>
                <a:off x="2712" y="2148"/>
                <a:ext cx="1881" cy="156"/>
              </a:xfrm>
              <a:prstGeom prst="rect">
                <a:avLst/>
              </a:prstGeom>
              <a:noFill/>
              <a:ln w="12700" cap="sq">
                <a:noFill/>
                <a:miter lim="800000"/>
                <a:headEnd type="none" w="sm" len="sm"/>
                <a:tailEnd type="none" w="sm" len="sm"/>
              </a:ln>
            </p:spPr>
          </p:pic>
          <p:pic>
            <p:nvPicPr>
              <p:cNvPr id="33" name="Picture 11"/>
              <p:cNvPicPr>
                <a:picLocks noChangeAspect="1" noChangeArrowheads="1"/>
              </p:cNvPicPr>
              <p:nvPr/>
            </p:nvPicPr>
            <p:blipFill>
              <a:blip r:embed="rId19" cstate="print"/>
              <a:srcRect t="7692" b="13846"/>
              <a:stretch>
                <a:fillRect/>
              </a:stretch>
            </p:blipFill>
            <p:spPr bwMode="auto">
              <a:xfrm>
                <a:off x="2702" y="1705"/>
                <a:ext cx="1567" cy="153"/>
              </a:xfrm>
              <a:prstGeom prst="rect">
                <a:avLst/>
              </a:prstGeom>
              <a:noFill/>
              <a:ln w="12700" cap="sq">
                <a:noFill/>
                <a:miter lim="800000"/>
                <a:headEnd type="none" w="sm" len="sm"/>
                <a:tailEnd type="none" w="sm" len="sm"/>
              </a:ln>
            </p:spPr>
          </p:pic>
          <p:pic>
            <p:nvPicPr>
              <p:cNvPr id="34" name="Picture 12"/>
              <p:cNvPicPr>
                <a:picLocks noChangeArrowheads="1"/>
              </p:cNvPicPr>
              <p:nvPr/>
            </p:nvPicPr>
            <p:blipFill>
              <a:blip r:embed="rId20" cstate="print"/>
              <a:srcRect b="3726"/>
              <a:stretch>
                <a:fillRect/>
              </a:stretch>
            </p:blipFill>
            <p:spPr bwMode="auto">
              <a:xfrm>
                <a:off x="2705" y="1854"/>
                <a:ext cx="1077" cy="155"/>
              </a:xfrm>
              <a:prstGeom prst="rect">
                <a:avLst/>
              </a:prstGeom>
              <a:noFill/>
              <a:ln w="12700" cap="sq">
                <a:noFill/>
                <a:miter lim="800000"/>
                <a:headEnd type="none" w="sm" len="sm"/>
                <a:tailEnd type="none" w="sm" len="sm"/>
              </a:ln>
            </p:spPr>
          </p:pic>
          <p:pic>
            <p:nvPicPr>
              <p:cNvPr id="35" name="Picture 13"/>
              <p:cNvPicPr>
                <a:picLocks noChangeAspect="1" noChangeArrowheads="1"/>
              </p:cNvPicPr>
              <p:nvPr/>
            </p:nvPicPr>
            <p:blipFill>
              <a:blip r:embed="rId21" cstate="print"/>
              <a:srcRect l="702" b="7018"/>
              <a:stretch>
                <a:fillRect/>
              </a:stretch>
            </p:blipFill>
            <p:spPr bwMode="auto">
              <a:xfrm>
                <a:off x="2722" y="817"/>
                <a:ext cx="2968" cy="159"/>
              </a:xfrm>
              <a:prstGeom prst="rect">
                <a:avLst/>
              </a:prstGeom>
              <a:noFill/>
              <a:ln w="12700" cap="sq">
                <a:noFill/>
                <a:miter lim="800000"/>
                <a:headEnd type="none" w="sm" len="sm"/>
                <a:tailEnd type="none" w="sm" len="sm"/>
              </a:ln>
            </p:spPr>
          </p:pic>
          <p:pic>
            <p:nvPicPr>
              <p:cNvPr id="36" name="Picture 14"/>
              <p:cNvPicPr>
                <a:picLocks noChangeAspect="1" noChangeArrowheads="1"/>
              </p:cNvPicPr>
              <p:nvPr/>
            </p:nvPicPr>
            <p:blipFill>
              <a:blip r:embed="rId22" cstate="print"/>
              <a:srcRect/>
              <a:stretch>
                <a:fillRect/>
              </a:stretch>
            </p:blipFill>
            <p:spPr bwMode="auto">
              <a:xfrm>
                <a:off x="2717" y="971"/>
                <a:ext cx="2962" cy="150"/>
              </a:xfrm>
              <a:prstGeom prst="rect">
                <a:avLst/>
              </a:prstGeom>
              <a:noFill/>
              <a:ln w="12700" cap="sq">
                <a:noFill/>
                <a:miter lim="800000"/>
                <a:headEnd type="none" w="sm" len="sm"/>
                <a:tailEnd type="none" w="sm" len="sm"/>
              </a:ln>
            </p:spPr>
          </p:pic>
          <p:pic>
            <p:nvPicPr>
              <p:cNvPr id="37" name="Picture 15"/>
              <p:cNvPicPr>
                <a:picLocks noChangeAspect="1" noChangeArrowheads="1"/>
              </p:cNvPicPr>
              <p:nvPr/>
            </p:nvPicPr>
            <p:blipFill>
              <a:blip r:embed="rId23" cstate="print"/>
              <a:srcRect/>
              <a:stretch>
                <a:fillRect/>
              </a:stretch>
            </p:blipFill>
            <p:spPr bwMode="auto">
              <a:xfrm>
                <a:off x="2714" y="1116"/>
                <a:ext cx="2969" cy="155"/>
              </a:xfrm>
              <a:prstGeom prst="rect">
                <a:avLst/>
              </a:prstGeom>
              <a:noFill/>
              <a:ln w="12700" cap="sq">
                <a:noFill/>
                <a:miter lim="800000"/>
                <a:headEnd type="none" w="sm" len="sm"/>
                <a:tailEnd type="none" w="sm" len="sm"/>
              </a:ln>
            </p:spPr>
          </p:pic>
        </p:grpSp>
        <p:sp>
          <p:nvSpPr>
            <p:cNvPr id="26" name="Rectangle 16"/>
            <p:cNvSpPr>
              <a:spLocks noChangeArrowheads="1"/>
            </p:cNvSpPr>
            <p:nvPr/>
          </p:nvSpPr>
          <p:spPr bwMode="auto">
            <a:xfrm>
              <a:off x="1247" y="754"/>
              <a:ext cx="304" cy="2041"/>
            </a:xfrm>
            <a:prstGeom prst="rect">
              <a:avLst/>
            </a:prstGeom>
            <a:noFill/>
            <a:ln w="25400" cap="sq">
              <a:solidFill>
                <a:schemeClr val="bg2"/>
              </a:solidFill>
              <a:miter lim="800000"/>
              <a:headEnd type="none" w="sm" len="sm"/>
              <a:tailEnd type="none" w="sm" len="sm"/>
            </a:ln>
          </p:spPr>
          <p:txBody>
            <a:bodyPr lIns="90000" tIns="46800" rIns="90000" bIns="46800" anchor="ctr">
              <a:spAutoFit/>
            </a:bodyPr>
            <a:lstStyle/>
            <a:p>
              <a:endParaRPr lang="de-CH"/>
            </a:p>
          </p:txBody>
        </p:sp>
        <p:sp>
          <p:nvSpPr>
            <p:cNvPr id="27" name="Text Box 17"/>
            <p:cNvSpPr txBox="1">
              <a:spLocks noChangeArrowheads="1"/>
            </p:cNvSpPr>
            <p:nvPr/>
          </p:nvSpPr>
          <p:spPr bwMode="auto">
            <a:xfrm>
              <a:off x="1287" y="2519"/>
              <a:ext cx="214" cy="231"/>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sz="1800" b="1">
                  <a:solidFill>
                    <a:schemeClr val="bg2"/>
                  </a:solidFill>
                  <a:latin typeface="ETH Light" pitchFamily="2" charset="0"/>
                </a:rPr>
                <a:t>…</a:t>
              </a:r>
              <a:endParaRPr lang="de-CH" sz="1800" b="1">
                <a:solidFill>
                  <a:schemeClr val="bg2"/>
                </a:solidFill>
                <a:latin typeface="ETH Light" pitchFamily="2" charset="0"/>
              </a:endParaRPr>
            </a:p>
          </p:txBody>
        </p:sp>
      </p:grpSp>
      <p:sp>
        <p:nvSpPr>
          <p:cNvPr id="38" name="Text Box 4"/>
          <p:cNvSpPr txBox="1">
            <a:spLocks noChangeArrowheads="1"/>
          </p:cNvSpPr>
          <p:nvPr/>
        </p:nvSpPr>
        <p:spPr bwMode="auto">
          <a:xfrm>
            <a:off x="7748208" y="6534150"/>
            <a:ext cx="1319592" cy="276999"/>
          </a:xfrm>
          <a:prstGeom prst="rect">
            <a:avLst/>
          </a:prstGeom>
          <a:noFill/>
          <a:ln w="9525">
            <a:noFill/>
            <a:miter lim="800000"/>
            <a:headEnd/>
            <a:tailEnd/>
          </a:ln>
        </p:spPr>
        <p:txBody>
          <a:bodyPr wrap="none">
            <a:spAutoFit/>
          </a:bodyPr>
          <a:lstStyle/>
          <a:p>
            <a:pPr eaLnBrk="1" hangingPunct="1"/>
            <a:r>
              <a:rPr lang="en-US" sz="1200" dirty="0" smtClean="0"/>
              <a:t>Source: B. </a:t>
            </a:r>
            <a:r>
              <a:rPr lang="en-US" sz="1200" dirty="0" err="1" smtClean="0"/>
              <a:t>Leibe</a:t>
            </a:r>
            <a:endParaRPr lang="en-US" sz="1200" dirty="0"/>
          </a:p>
        </p:txBody>
      </p:sp>
      <p:sp>
        <p:nvSpPr>
          <p:cNvPr id="39" name="Text Box 146"/>
          <p:cNvSpPr txBox="1">
            <a:spLocks noChangeArrowheads="1"/>
          </p:cNvSpPr>
          <p:nvPr/>
        </p:nvSpPr>
        <p:spPr bwMode="auto">
          <a:xfrm>
            <a:off x="3190268" y="6096000"/>
            <a:ext cx="2753332" cy="405070"/>
          </a:xfrm>
          <a:prstGeom prst="rect">
            <a:avLst/>
          </a:prstGeom>
          <a:noFill/>
          <a:ln w="12700" cap="sq">
            <a:noFill/>
            <a:miter lim="800000"/>
            <a:headEnd type="none" w="sm" len="sm"/>
            <a:tailEnd type="none" w="sm" len="sm"/>
          </a:ln>
        </p:spPr>
        <p:txBody>
          <a:bodyPr wrap="none">
            <a:spAutoFit/>
          </a:bodyPr>
          <a:lstStyle/>
          <a:p>
            <a:pPr algn="ctr">
              <a:spcBef>
                <a:spcPct val="20000"/>
              </a:spcBef>
              <a:buClr>
                <a:schemeClr val="bg1"/>
              </a:buClr>
              <a:buSzPct val="50000"/>
              <a:buFont typeface="Wingdings" pitchFamily="2" charset="2"/>
              <a:buNone/>
            </a:pPr>
            <a:r>
              <a:rPr kumimoji="1" lang="en-US" sz="1600" b="1">
                <a:solidFill>
                  <a:schemeClr val="bg2"/>
                </a:solidFill>
              </a:rPr>
              <a:t>Appearance codebook</a:t>
            </a:r>
            <a:endParaRPr lang="en-US" sz="1600"/>
          </a:p>
        </p:txBody>
      </p:sp>
    </p:spTree>
    <p:extLst>
      <p:ext uri="{BB962C8B-B14F-4D97-AF65-F5344CB8AC3E}">
        <p14:creationId xmlns:p14="http://schemas.microsoft.com/office/powerpoint/2010/main" val="3830699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685800" y="914400"/>
            <a:ext cx="8229600" cy="5257800"/>
          </a:xfrm>
        </p:spPr>
        <p:txBody>
          <a:bodyPr/>
          <a:lstStyle/>
          <a:p>
            <a:pPr marL="533400" indent="-533400">
              <a:buFontTx/>
              <a:buAutoNum type="arabicPeriod"/>
            </a:pPr>
            <a:r>
              <a:rPr lang="en-US" sz="2400" dirty="0" smtClean="0"/>
              <a:t>Extract local features</a:t>
            </a:r>
          </a:p>
          <a:p>
            <a:pPr marL="533400" indent="-533400">
              <a:buFontTx/>
              <a:buAutoNum type="arabicPeriod"/>
            </a:pPr>
            <a:r>
              <a:rPr lang="en-US" sz="2400" dirty="0" smtClean="0"/>
              <a:t>Learn “visual vocabulary”</a:t>
            </a:r>
          </a:p>
          <a:p>
            <a:pPr marL="533400" indent="-533400">
              <a:buFontTx/>
              <a:buAutoNum type="arabicPeriod"/>
            </a:pPr>
            <a:r>
              <a:rPr lang="en-US" sz="2400" b="1" dirty="0" smtClean="0"/>
              <a:t>Quantize local features using visual vocabulary </a:t>
            </a:r>
          </a:p>
          <a:p>
            <a:pPr marL="533400" indent="-533400">
              <a:buFontTx/>
              <a:buAutoNum type="arabicPeriod"/>
            </a:pPr>
            <a:r>
              <a:rPr lang="en-US" sz="2400" b="1" dirty="0" smtClean="0"/>
              <a:t>Represent images by frequencies of “visual words” </a:t>
            </a:r>
          </a:p>
        </p:txBody>
      </p:sp>
      <p:grpSp>
        <p:nvGrpSpPr>
          <p:cNvPr id="18435" name="Group 4"/>
          <p:cNvGrpSpPr>
            <a:grpSpLocks/>
          </p:cNvGrpSpPr>
          <p:nvPr/>
        </p:nvGrpSpPr>
        <p:grpSpPr bwMode="auto">
          <a:xfrm>
            <a:off x="1066800" y="4899329"/>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sp>
        <p:nvSpPr>
          <p:cNvPr id="18436" name="Rectangle 2"/>
          <p:cNvSpPr>
            <a:spLocks noGrp="1" noChangeArrowheads="1"/>
          </p:cNvSpPr>
          <p:nvPr>
            <p:ph type="title"/>
          </p:nvPr>
        </p:nvSpPr>
        <p:spPr>
          <a:xfrm>
            <a:off x="685800" y="76200"/>
            <a:ext cx="8077200" cy="838200"/>
          </a:xfrm>
        </p:spPr>
        <p:txBody>
          <a:bodyPr/>
          <a:lstStyle/>
          <a:p>
            <a:r>
              <a:rPr lang="en-US" dirty="0" smtClean="0"/>
              <a:t>Bag-of-features steps</a:t>
            </a:r>
          </a:p>
        </p:txBody>
      </p:sp>
      <p:grpSp>
        <p:nvGrpSpPr>
          <p:cNvPr id="35" name="Group 34"/>
          <p:cNvGrpSpPr/>
          <p:nvPr/>
        </p:nvGrpSpPr>
        <p:grpSpPr>
          <a:xfrm>
            <a:off x="1219200" y="2805112"/>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1637537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23"/>
          <p:cNvSpPr txBox="1">
            <a:spLocks noChangeArrowheads="1"/>
          </p:cNvSpPr>
          <p:nvPr/>
        </p:nvSpPr>
        <p:spPr bwMode="auto">
          <a:xfrm>
            <a:off x="2520828" y="1568450"/>
            <a:ext cx="4177747" cy="2123658"/>
          </a:xfrm>
          <a:prstGeom prst="rect">
            <a:avLst/>
          </a:prstGeom>
          <a:noFill/>
          <a:ln w="9525">
            <a:noFill/>
            <a:miter lim="800000"/>
            <a:headEnd/>
            <a:tailEnd/>
          </a:ln>
        </p:spPr>
        <p:txBody>
          <a:bodyPr wrap="none">
            <a:spAutoFit/>
          </a:bodyPr>
          <a:lstStyle/>
          <a:p>
            <a:pPr eaLnBrk="0" hangingPunct="0"/>
            <a:r>
              <a:rPr lang="en-US" sz="4400" dirty="0">
                <a:latin typeface="Times New Roman" pitchFamily="18" charset="0"/>
              </a:rPr>
              <a:t>Camera position</a:t>
            </a:r>
          </a:p>
          <a:p>
            <a:pPr eaLnBrk="0" hangingPunct="0"/>
            <a:r>
              <a:rPr lang="en-US" sz="4400" dirty="0">
                <a:latin typeface="Times New Roman" pitchFamily="18" charset="0"/>
              </a:rPr>
              <a:t>Illumination</a:t>
            </a:r>
          </a:p>
          <a:p>
            <a:pPr eaLnBrk="0" hangingPunct="0"/>
            <a:r>
              <a:rPr lang="en-US" sz="4400" dirty="0">
                <a:latin typeface="Times New Roman" pitchFamily="18" charset="0"/>
              </a:rPr>
              <a:t>Shape parameters</a:t>
            </a:r>
          </a:p>
        </p:txBody>
      </p:sp>
      <p:sp>
        <p:nvSpPr>
          <p:cNvPr id="621592" name="Text Box 24"/>
          <p:cNvSpPr txBox="1">
            <a:spLocks noChangeArrowheads="1"/>
          </p:cNvSpPr>
          <p:nvPr/>
        </p:nvSpPr>
        <p:spPr bwMode="auto">
          <a:xfrm>
            <a:off x="2840038" y="6172200"/>
            <a:ext cx="3151187" cy="461963"/>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Within-class variations?</a:t>
            </a:r>
          </a:p>
        </p:txBody>
      </p:sp>
      <p:sp>
        <p:nvSpPr>
          <p:cNvPr id="15377" name="Rectangle 40"/>
          <p:cNvSpPr>
            <a:spLocks noGrp="1" noChangeArrowheads="1"/>
          </p:cNvSpPr>
          <p:nvPr>
            <p:ph type="title"/>
          </p:nvPr>
        </p:nvSpPr>
        <p:spPr>
          <a:xfrm>
            <a:off x="228600" y="76200"/>
            <a:ext cx="8686800" cy="838200"/>
          </a:xfrm>
        </p:spPr>
        <p:txBody>
          <a:bodyPr/>
          <a:lstStyle/>
          <a:p>
            <a:pPr eaLnBrk="1" hangingPunct="1"/>
            <a:r>
              <a:rPr lang="en-US" sz="3400" dirty="0" smtClean="0"/>
              <a:t>Variability makes recognition hard</a:t>
            </a:r>
          </a:p>
        </p:txBody>
      </p:sp>
    </p:spTree>
    <p:extLst>
      <p:ext uri="{BB962C8B-B14F-4D97-AF65-F5344CB8AC3E}">
        <p14:creationId xmlns:p14="http://schemas.microsoft.com/office/powerpoint/2010/main" val="1913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21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9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52400" y="914400"/>
            <a:ext cx="8839200" cy="1143000"/>
          </a:xfrm>
        </p:spPr>
        <p:txBody>
          <a:bodyPr/>
          <a:lstStyle/>
          <a:p>
            <a:pPr marL="457200" indent="-457200" eaLnBrk="1" hangingPunct="1">
              <a:buFont typeface="Arial"/>
              <a:buChar char="•"/>
            </a:pPr>
            <a:r>
              <a:rPr lang="en-US" dirty="0" err="1" smtClean="0"/>
              <a:t>Orderless</a:t>
            </a:r>
            <a:r>
              <a:rPr lang="en-US" dirty="0" smtClean="0"/>
              <a:t> document representation: frequencies of words from a dictionary  </a:t>
            </a:r>
            <a:r>
              <a:rPr lang="en-US" sz="1400" dirty="0" smtClean="0"/>
              <a:t>Salton &amp; McGill (1983)</a:t>
            </a:r>
          </a:p>
        </p:txBody>
      </p:sp>
      <p:sp>
        <p:nvSpPr>
          <p:cNvPr id="2" name="Title 1"/>
          <p:cNvSpPr>
            <a:spLocks noGrp="1"/>
          </p:cNvSpPr>
          <p:nvPr>
            <p:ph type="title"/>
          </p:nvPr>
        </p:nvSpPr>
        <p:spPr/>
        <p:txBody>
          <a:bodyPr/>
          <a:lstStyle/>
          <a:p>
            <a:r>
              <a:rPr lang="en-US" dirty="0" smtClean="0"/>
              <a:t>Bags of features: Motivation</a:t>
            </a:r>
            <a:endParaRPr lang="en-US" dirty="0"/>
          </a:p>
        </p:txBody>
      </p:sp>
    </p:spTree>
    <p:extLst>
      <p:ext uri="{BB962C8B-B14F-4D97-AF65-F5344CB8AC3E}">
        <p14:creationId xmlns:p14="http://schemas.microsoft.com/office/powerpoint/2010/main" val="3049375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3"/>
          <p:cNvGrpSpPr>
            <a:grpSpLocks/>
          </p:cNvGrpSpPr>
          <p:nvPr/>
        </p:nvGrpSpPr>
        <p:grpSpPr bwMode="auto">
          <a:xfrm>
            <a:off x="762000" y="2089150"/>
            <a:ext cx="6832600" cy="4660900"/>
            <a:chOff x="480" y="1316"/>
            <a:chExt cx="4304" cy="2936"/>
          </a:xfrm>
        </p:grpSpPr>
        <p:pic>
          <p:nvPicPr>
            <p:cNvPr id="1126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127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sp>
        <p:nvSpPr>
          <p:cNvPr id="11268" name="Rectangle 6"/>
          <p:cNvSpPr>
            <a:spLocks noGrp="1" noChangeArrowheads="1"/>
          </p:cNvSpPr>
          <p:nvPr>
            <p:ph type="body" idx="1"/>
          </p:nvPr>
        </p:nvSpPr>
        <p:spPr>
          <a:xfrm>
            <a:off x="152400" y="914400"/>
            <a:ext cx="8839200" cy="1143000"/>
          </a:xfrm>
        </p:spPr>
        <p:txBody>
          <a:bodyPr/>
          <a:lstStyle/>
          <a:p>
            <a:pPr marL="457200" indent="-457200" eaLnBrk="1" hangingPunct="1">
              <a:buFont typeface="Arial"/>
              <a:buChar char="•"/>
            </a:pPr>
            <a:r>
              <a:rPr lang="en-US" dirty="0" err="1" smtClean="0"/>
              <a:t>Orderless</a:t>
            </a:r>
            <a:r>
              <a:rPr lang="en-US" dirty="0" smtClean="0"/>
              <a:t> document representation: frequencies of words from a dictionary  </a:t>
            </a:r>
            <a:r>
              <a:rPr lang="en-US" sz="1400" dirty="0" smtClean="0"/>
              <a:t>Salton &amp; McGill (1983)</a:t>
            </a:r>
          </a:p>
        </p:txBody>
      </p:sp>
      <p:sp>
        <p:nvSpPr>
          <p:cNvPr id="2" name="Title 1"/>
          <p:cNvSpPr>
            <a:spLocks noGrp="1"/>
          </p:cNvSpPr>
          <p:nvPr>
            <p:ph type="title"/>
          </p:nvPr>
        </p:nvSpPr>
        <p:spPr/>
        <p:txBody>
          <a:bodyPr/>
          <a:lstStyle/>
          <a:p>
            <a:r>
              <a:rPr lang="en-US" dirty="0"/>
              <a:t>Bags of features: Motivation</a:t>
            </a:r>
          </a:p>
        </p:txBody>
      </p:sp>
    </p:spTree>
    <p:extLst>
      <p:ext uri="{BB962C8B-B14F-4D97-AF65-F5344CB8AC3E}">
        <p14:creationId xmlns:p14="http://schemas.microsoft.com/office/powerpoint/2010/main" val="34654633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762000" y="2089150"/>
            <a:ext cx="6832600" cy="4660900"/>
            <a:chOff x="480" y="1316"/>
            <a:chExt cx="4304" cy="2936"/>
          </a:xfrm>
        </p:grpSpPr>
        <p:pic>
          <p:nvPicPr>
            <p:cNvPr id="12294"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2295"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2292" name="Picture 6" descr="speech6"/>
          <p:cNvPicPr>
            <a:picLocks noChangeAspect="1" noChangeArrowheads="1"/>
          </p:cNvPicPr>
          <p:nvPr/>
        </p:nvPicPr>
        <p:blipFill>
          <a:blip r:embed="rId4" cstate="print">
            <a:lum contrast="50000"/>
          </a:blip>
          <a:srcRect/>
          <a:stretch>
            <a:fillRect/>
          </a:stretch>
        </p:blipFill>
        <p:spPr bwMode="auto">
          <a:xfrm>
            <a:off x="1295400" y="2667000"/>
            <a:ext cx="6932613" cy="2644775"/>
          </a:xfrm>
          <a:prstGeom prst="rect">
            <a:avLst/>
          </a:prstGeom>
          <a:noFill/>
          <a:ln w="50800">
            <a:solidFill>
              <a:schemeClr val="hlink"/>
            </a:solidFill>
            <a:miter lim="800000"/>
            <a:headEnd/>
            <a:tailEnd/>
          </a:ln>
        </p:spPr>
      </p:pic>
      <p:sp>
        <p:nvSpPr>
          <p:cNvPr id="12293" name="Rectangle 7"/>
          <p:cNvSpPr>
            <a:spLocks noGrp="1" noChangeArrowheads="1"/>
          </p:cNvSpPr>
          <p:nvPr>
            <p:ph type="body" idx="1"/>
          </p:nvPr>
        </p:nvSpPr>
        <p:spPr>
          <a:xfrm>
            <a:off x="152400" y="914400"/>
            <a:ext cx="8839200" cy="1143000"/>
          </a:xfrm>
        </p:spPr>
        <p:txBody>
          <a:bodyPr/>
          <a:lstStyle/>
          <a:p>
            <a:pPr marL="457200" indent="-457200" eaLnBrk="1" hangingPunct="1">
              <a:buFont typeface="Arial"/>
              <a:buChar char="•"/>
            </a:pPr>
            <a:r>
              <a:rPr lang="en-US" dirty="0" err="1" smtClean="0"/>
              <a:t>Orderless</a:t>
            </a:r>
            <a:r>
              <a:rPr lang="en-US" dirty="0" smtClean="0"/>
              <a:t> document representation: frequencies of words from a dictionary  </a:t>
            </a:r>
            <a:r>
              <a:rPr lang="en-US" sz="1400" dirty="0" smtClean="0"/>
              <a:t>Salton &amp; McGill (1983)</a:t>
            </a:r>
          </a:p>
        </p:txBody>
      </p:sp>
      <p:sp>
        <p:nvSpPr>
          <p:cNvPr id="2" name="Title 1"/>
          <p:cNvSpPr>
            <a:spLocks noGrp="1"/>
          </p:cNvSpPr>
          <p:nvPr>
            <p:ph type="title"/>
          </p:nvPr>
        </p:nvSpPr>
        <p:spPr/>
        <p:txBody>
          <a:bodyPr/>
          <a:lstStyle/>
          <a:p>
            <a:r>
              <a:rPr lang="en-US" dirty="0"/>
              <a:t>Bags of features: Motivation</a:t>
            </a:r>
          </a:p>
        </p:txBody>
      </p:sp>
    </p:spTree>
    <p:extLst>
      <p:ext uri="{BB962C8B-B14F-4D97-AF65-F5344CB8AC3E}">
        <p14:creationId xmlns:p14="http://schemas.microsoft.com/office/powerpoint/2010/main" val="2186969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
          <p:cNvGrpSpPr>
            <a:grpSpLocks/>
          </p:cNvGrpSpPr>
          <p:nvPr/>
        </p:nvGrpSpPr>
        <p:grpSpPr bwMode="auto">
          <a:xfrm>
            <a:off x="762000" y="2089150"/>
            <a:ext cx="6832600" cy="4660900"/>
            <a:chOff x="480" y="1316"/>
            <a:chExt cx="4304" cy="2936"/>
          </a:xfrm>
        </p:grpSpPr>
        <p:pic>
          <p:nvPicPr>
            <p:cNvPr id="1331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332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3316" name="Picture 6" descr="speech6"/>
          <p:cNvPicPr>
            <a:picLocks noChangeAspect="1" noChangeArrowheads="1"/>
          </p:cNvPicPr>
          <p:nvPr/>
        </p:nvPicPr>
        <p:blipFill>
          <a:blip r:embed="rId4" cstate="print">
            <a:lum contrast="50000"/>
          </a:blip>
          <a:srcRect/>
          <a:stretch>
            <a:fillRect/>
          </a:stretch>
        </p:blipFill>
        <p:spPr bwMode="auto">
          <a:xfrm>
            <a:off x="1295400" y="2667000"/>
            <a:ext cx="6932613" cy="2644775"/>
          </a:xfrm>
          <a:prstGeom prst="rect">
            <a:avLst/>
          </a:prstGeom>
          <a:noFill/>
          <a:ln w="50800">
            <a:solidFill>
              <a:schemeClr val="hlink"/>
            </a:solidFill>
            <a:miter lim="800000"/>
            <a:headEnd/>
            <a:tailEnd/>
          </a:ln>
        </p:spPr>
      </p:pic>
      <p:pic>
        <p:nvPicPr>
          <p:cNvPr id="13317" name="Picture 7" descr="speech2"/>
          <p:cNvPicPr>
            <a:picLocks noChangeAspect="1" noChangeArrowheads="1"/>
          </p:cNvPicPr>
          <p:nvPr/>
        </p:nvPicPr>
        <p:blipFill>
          <a:blip r:embed="rId5" cstate="print">
            <a:lum contrast="50000"/>
          </a:blip>
          <a:srcRect/>
          <a:stretch>
            <a:fillRect/>
          </a:stretch>
        </p:blipFill>
        <p:spPr bwMode="auto">
          <a:xfrm>
            <a:off x="1828800" y="3254375"/>
            <a:ext cx="6858000" cy="2536825"/>
          </a:xfrm>
          <a:prstGeom prst="rect">
            <a:avLst/>
          </a:prstGeom>
          <a:noFill/>
          <a:ln w="50800">
            <a:solidFill>
              <a:schemeClr val="hlink"/>
            </a:solidFill>
            <a:miter lim="800000"/>
            <a:headEnd/>
            <a:tailEnd/>
          </a:ln>
        </p:spPr>
      </p:pic>
      <p:sp>
        <p:nvSpPr>
          <p:cNvPr id="13318" name="Rectangle 8"/>
          <p:cNvSpPr>
            <a:spLocks noGrp="1" noChangeArrowheads="1"/>
          </p:cNvSpPr>
          <p:nvPr>
            <p:ph type="body" idx="1"/>
          </p:nvPr>
        </p:nvSpPr>
        <p:spPr>
          <a:xfrm>
            <a:off x="152400" y="914400"/>
            <a:ext cx="8839200" cy="1143000"/>
          </a:xfrm>
        </p:spPr>
        <p:txBody>
          <a:bodyPr/>
          <a:lstStyle/>
          <a:p>
            <a:pPr marL="457200" indent="-457200" eaLnBrk="1" hangingPunct="1">
              <a:buFont typeface="Arial"/>
              <a:buChar char="•"/>
            </a:pPr>
            <a:r>
              <a:rPr lang="en-US" dirty="0" err="1" smtClean="0"/>
              <a:t>Orderless</a:t>
            </a:r>
            <a:r>
              <a:rPr lang="en-US" dirty="0" smtClean="0"/>
              <a:t> document representation: frequencies of words from a dictionary  </a:t>
            </a:r>
            <a:r>
              <a:rPr lang="en-US" sz="1400" dirty="0" smtClean="0"/>
              <a:t>Salton &amp; McGill (1983)</a:t>
            </a:r>
          </a:p>
        </p:txBody>
      </p:sp>
      <p:sp>
        <p:nvSpPr>
          <p:cNvPr id="2" name="Title 1"/>
          <p:cNvSpPr>
            <a:spLocks noGrp="1"/>
          </p:cNvSpPr>
          <p:nvPr>
            <p:ph type="title"/>
          </p:nvPr>
        </p:nvSpPr>
        <p:spPr/>
        <p:txBody>
          <a:bodyPr/>
          <a:lstStyle/>
          <a:p>
            <a:r>
              <a:rPr lang="en-US" dirty="0"/>
              <a:t>Bags of features: Motivation</a:t>
            </a:r>
          </a:p>
        </p:txBody>
      </p:sp>
    </p:spTree>
    <p:extLst>
      <p:ext uri="{BB962C8B-B14F-4D97-AF65-F5344CB8AC3E}">
        <p14:creationId xmlns:p14="http://schemas.microsoft.com/office/powerpoint/2010/main" val="743389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smtClean="0"/>
              <a:t>Spatial pyramids</a:t>
            </a:r>
          </a:p>
        </p:txBody>
      </p:sp>
      <p:sp>
        <p:nvSpPr>
          <p:cNvPr id="4" name="Content Placeholder 3"/>
          <p:cNvSpPr>
            <a:spLocks noGrp="1"/>
          </p:cNvSpPr>
          <p:nvPr>
            <p:ph idx="1"/>
          </p:nvPr>
        </p:nvSpPr>
        <p:spPr/>
        <p:txBody>
          <a:bodyPr/>
          <a:lstStyle/>
          <a:p>
            <a:endParaRPr lang="en-US"/>
          </a:p>
        </p:txBody>
      </p:sp>
      <p:pic>
        <p:nvPicPr>
          <p:cNvPr id="16388" name="Picture 4"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sp>
        <p:nvSpPr>
          <p:cNvPr id="16392" name="AutoShape 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sp>
        <p:nvSpPr>
          <p:cNvPr id="16393" name="Text Box 9"/>
          <p:cNvSpPr txBox="1">
            <a:spLocks noChangeArrowheads="1"/>
          </p:cNvSpPr>
          <p:nvPr/>
        </p:nvSpPr>
        <p:spPr bwMode="auto">
          <a:xfrm>
            <a:off x="1323975"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0</a:t>
            </a:r>
          </a:p>
        </p:txBody>
      </p:sp>
      <p:sp>
        <p:nvSpPr>
          <p:cNvPr id="16395" name="Text Box 18"/>
          <p:cNvSpPr txBox="1">
            <a:spLocks noChangeArrowheads="1"/>
          </p:cNvSpPr>
          <p:nvPr/>
        </p:nvSpPr>
        <p:spPr bwMode="auto">
          <a:xfrm>
            <a:off x="2894013" y="6477000"/>
            <a:ext cx="3409950" cy="304800"/>
          </a:xfrm>
          <a:prstGeom prst="rect">
            <a:avLst/>
          </a:prstGeom>
          <a:noFill/>
          <a:ln w="9525">
            <a:noFill/>
            <a:miter lim="800000"/>
            <a:headEnd/>
            <a:tailEnd/>
          </a:ln>
        </p:spPr>
        <p:txBody>
          <a:bodyPr wrap="none">
            <a:spAutoFit/>
          </a:bodyPr>
          <a:lstStyle/>
          <a:p>
            <a:pPr algn="ctr" eaLnBrk="1" hangingPunct="1"/>
            <a:r>
              <a:rPr lang="en-US" sz="1400" dirty="0" err="1" smtClean="0"/>
              <a:t>Lazebnik</a:t>
            </a:r>
            <a:r>
              <a:rPr lang="en-US" sz="1400" dirty="0" smtClean="0"/>
              <a:t>, </a:t>
            </a:r>
            <a:r>
              <a:rPr lang="en-US" sz="1400" dirty="0" err="1" smtClean="0"/>
              <a:t>Schmid</a:t>
            </a:r>
            <a:r>
              <a:rPr lang="en-US" sz="1400" dirty="0" smtClean="0"/>
              <a:t> &amp; Ponce (CVPR 2006)</a:t>
            </a:r>
          </a:p>
        </p:txBody>
      </p:sp>
    </p:spTree>
    <p:extLst>
      <p:ext uri="{BB962C8B-B14F-4D97-AF65-F5344CB8AC3E}">
        <p14:creationId xmlns:p14="http://schemas.microsoft.com/office/powerpoint/2010/main" val="1592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smtClean="0"/>
              <a:t>Spatial pyramids</a:t>
            </a:r>
          </a:p>
        </p:txBody>
      </p:sp>
      <p:sp>
        <p:nvSpPr>
          <p:cNvPr id="4" name="Content Placeholder 3"/>
          <p:cNvSpPr>
            <a:spLocks noGrp="1"/>
          </p:cNvSpPr>
          <p:nvPr>
            <p:ph idx="1"/>
          </p:nvPr>
        </p:nvSpPr>
        <p:spPr/>
        <p:txBody>
          <a:bodyPr/>
          <a:lstStyle/>
          <a:p>
            <a:endParaRPr lang="en-US"/>
          </a:p>
        </p:txBody>
      </p:sp>
      <p:pic>
        <p:nvPicPr>
          <p:cNvPr id="16388" name="Picture 4"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sp>
        <p:nvSpPr>
          <p:cNvPr id="16390" name="Line 6"/>
          <p:cNvSpPr>
            <a:spLocks noChangeShapeType="1"/>
          </p:cNvSpPr>
          <p:nvPr/>
        </p:nvSpPr>
        <p:spPr bwMode="auto">
          <a:xfrm>
            <a:off x="4603750" y="1600200"/>
            <a:ext cx="0" cy="2274888"/>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6391" name="Line 7"/>
          <p:cNvSpPr>
            <a:spLocks noChangeShapeType="1"/>
          </p:cNvSpPr>
          <p:nvPr/>
        </p:nvSpPr>
        <p:spPr bwMode="auto">
          <a:xfrm>
            <a:off x="3046413" y="2732088"/>
            <a:ext cx="3114675" cy="0"/>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6392" name="AutoShape 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sp>
        <p:nvSpPr>
          <p:cNvPr id="16393" name="Text Box 9"/>
          <p:cNvSpPr txBox="1">
            <a:spLocks noChangeArrowheads="1"/>
          </p:cNvSpPr>
          <p:nvPr/>
        </p:nvSpPr>
        <p:spPr bwMode="auto">
          <a:xfrm>
            <a:off x="1323975"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0</a:t>
            </a:r>
          </a:p>
        </p:txBody>
      </p:sp>
      <p:grpSp>
        <p:nvGrpSpPr>
          <p:cNvPr id="2" name="Group 10"/>
          <p:cNvGrpSpPr>
            <a:grpSpLocks/>
          </p:cNvGrpSpPr>
          <p:nvPr/>
        </p:nvGrpSpPr>
        <p:grpSpPr bwMode="auto">
          <a:xfrm>
            <a:off x="3587750" y="3967163"/>
            <a:ext cx="2017713" cy="2322512"/>
            <a:chOff x="2068" y="2499"/>
            <a:chExt cx="1271" cy="1463"/>
          </a:xfrm>
        </p:grpSpPr>
        <p:grpSp>
          <p:nvGrpSpPr>
            <p:cNvPr id="3" name="Group 11"/>
            <p:cNvGrpSpPr>
              <a:grpSpLocks/>
            </p:cNvGrpSpPr>
            <p:nvPr/>
          </p:nvGrpSpPr>
          <p:grpSpPr bwMode="auto">
            <a:xfrm>
              <a:off x="2068" y="2750"/>
              <a:ext cx="1271" cy="1014"/>
              <a:chOff x="1968" y="2812"/>
              <a:chExt cx="1680" cy="1316"/>
            </a:xfrm>
          </p:grpSpPr>
          <p:pic>
            <p:nvPicPr>
              <p:cNvPr id="16399" name="Picture 12" descr="texton_ind_1_1"/>
              <p:cNvPicPr>
                <a:picLocks noChangeAspect="1" noChangeArrowheads="1"/>
              </p:cNvPicPr>
              <p:nvPr/>
            </p:nvPicPr>
            <p:blipFill>
              <a:blip r:embed="rId5" cstate="print"/>
              <a:srcRect/>
              <a:stretch>
                <a:fillRect/>
              </a:stretch>
            </p:blipFill>
            <p:spPr bwMode="auto">
              <a:xfrm>
                <a:off x="1968" y="3485"/>
                <a:ext cx="816" cy="643"/>
              </a:xfrm>
              <a:prstGeom prst="rect">
                <a:avLst/>
              </a:prstGeom>
              <a:noFill/>
              <a:ln w="9525">
                <a:noFill/>
                <a:miter lim="800000"/>
                <a:headEnd/>
                <a:tailEnd/>
              </a:ln>
            </p:spPr>
          </p:pic>
          <p:pic>
            <p:nvPicPr>
              <p:cNvPr id="16400" name="Picture 13" descr="texton_ind_1_2"/>
              <p:cNvPicPr>
                <a:picLocks noChangeAspect="1" noChangeArrowheads="1"/>
              </p:cNvPicPr>
              <p:nvPr/>
            </p:nvPicPr>
            <p:blipFill>
              <a:blip r:embed="rId6" cstate="print"/>
              <a:srcRect/>
              <a:stretch>
                <a:fillRect/>
              </a:stretch>
            </p:blipFill>
            <p:spPr bwMode="auto">
              <a:xfrm>
                <a:off x="1968" y="2812"/>
                <a:ext cx="816" cy="644"/>
              </a:xfrm>
              <a:prstGeom prst="rect">
                <a:avLst/>
              </a:prstGeom>
              <a:noFill/>
              <a:ln w="9525">
                <a:noFill/>
                <a:miter lim="800000"/>
                <a:headEnd/>
                <a:tailEnd/>
              </a:ln>
            </p:spPr>
          </p:pic>
          <p:pic>
            <p:nvPicPr>
              <p:cNvPr id="16401" name="Picture 14" descr="texton_ind_1_3"/>
              <p:cNvPicPr>
                <a:picLocks noChangeAspect="1" noChangeArrowheads="1"/>
              </p:cNvPicPr>
              <p:nvPr/>
            </p:nvPicPr>
            <p:blipFill>
              <a:blip r:embed="rId7" cstate="print"/>
              <a:srcRect/>
              <a:stretch>
                <a:fillRect/>
              </a:stretch>
            </p:blipFill>
            <p:spPr bwMode="auto">
              <a:xfrm>
                <a:off x="2832" y="2812"/>
                <a:ext cx="816" cy="643"/>
              </a:xfrm>
              <a:prstGeom prst="rect">
                <a:avLst/>
              </a:prstGeom>
              <a:noFill/>
              <a:ln w="9525">
                <a:noFill/>
                <a:miter lim="800000"/>
                <a:headEnd/>
                <a:tailEnd/>
              </a:ln>
            </p:spPr>
          </p:pic>
          <p:pic>
            <p:nvPicPr>
              <p:cNvPr id="16402" name="Picture 15" descr="texton_ind_1_4"/>
              <p:cNvPicPr>
                <a:picLocks noChangeAspect="1" noChangeArrowheads="1"/>
              </p:cNvPicPr>
              <p:nvPr/>
            </p:nvPicPr>
            <p:blipFill>
              <a:blip r:embed="rId8" cstate="print"/>
              <a:srcRect/>
              <a:stretch>
                <a:fillRect/>
              </a:stretch>
            </p:blipFill>
            <p:spPr bwMode="auto">
              <a:xfrm>
                <a:off x="2832" y="3485"/>
                <a:ext cx="816" cy="643"/>
              </a:xfrm>
              <a:prstGeom prst="rect">
                <a:avLst/>
              </a:prstGeom>
              <a:noFill/>
              <a:ln w="9525">
                <a:noFill/>
                <a:miter lim="800000"/>
                <a:headEnd/>
                <a:tailEnd/>
              </a:ln>
            </p:spPr>
          </p:pic>
        </p:grpSp>
        <p:sp>
          <p:nvSpPr>
            <p:cNvPr id="16397" name="AutoShape 16"/>
            <p:cNvSpPr>
              <a:spLocks noChangeArrowheads="1"/>
            </p:cNvSpPr>
            <p:nvPr/>
          </p:nvSpPr>
          <p:spPr bwMode="auto">
            <a:xfrm>
              <a:off x="2589" y="2499"/>
              <a:ext cx="217" cy="194"/>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sp>
          <p:nvSpPr>
            <p:cNvPr id="16398" name="Text Box 17"/>
            <p:cNvSpPr txBox="1">
              <a:spLocks noChangeArrowheads="1"/>
            </p:cNvSpPr>
            <p:nvPr/>
          </p:nvSpPr>
          <p:spPr bwMode="auto">
            <a:xfrm>
              <a:off x="2482" y="3770"/>
              <a:ext cx="439" cy="192"/>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1</a:t>
              </a:r>
            </a:p>
          </p:txBody>
        </p:sp>
      </p:grpSp>
      <p:sp>
        <p:nvSpPr>
          <p:cNvPr id="16395" name="Text Box 18"/>
          <p:cNvSpPr txBox="1">
            <a:spLocks noChangeArrowheads="1"/>
          </p:cNvSpPr>
          <p:nvPr/>
        </p:nvSpPr>
        <p:spPr bwMode="auto">
          <a:xfrm>
            <a:off x="2894013" y="6477000"/>
            <a:ext cx="3409950" cy="304800"/>
          </a:xfrm>
          <a:prstGeom prst="rect">
            <a:avLst/>
          </a:prstGeom>
          <a:noFill/>
          <a:ln w="9525">
            <a:noFill/>
            <a:miter lim="800000"/>
            <a:headEnd/>
            <a:tailEnd/>
          </a:ln>
        </p:spPr>
        <p:txBody>
          <a:bodyPr wrap="none">
            <a:spAutoFit/>
          </a:bodyPr>
          <a:lstStyle/>
          <a:p>
            <a:pPr algn="ctr" eaLnBrk="1" hangingPunct="1"/>
            <a:r>
              <a:rPr lang="en-US" sz="1400" dirty="0" err="1" smtClean="0"/>
              <a:t>Lazebnik</a:t>
            </a:r>
            <a:r>
              <a:rPr lang="en-US" sz="1400" dirty="0" smtClean="0"/>
              <a:t>, </a:t>
            </a:r>
            <a:r>
              <a:rPr lang="en-US" sz="1400" dirty="0" err="1" smtClean="0"/>
              <a:t>Schmid</a:t>
            </a:r>
            <a:r>
              <a:rPr lang="en-US" sz="1400" dirty="0" smtClean="0"/>
              <a:t> &amp; Ponce (CVPR 2006)</a:t>
            </a:r>
          </a:p>
        </p:txBody>
      </p:sp>
    </p:spTree>
    <p:extLst>
      <p:ext uri="{BB962C8B-B14F-4D97-AF65-F5344CB8AC3E}">
        <p14:creationId xmlns:p14="http://schemas.microsoft.com/office/powerpoint/2010/main" val="3716298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42"/>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31842" name="Rectangle 2"/>
          <p:cNvSpPr>
            <a:spLocks noGrp="1" noChangeArrowheads="1"/>
          </p:cNvSpPr>
          <p:nvPr>
            <p:ph type="title"/>
          </p:nvPr>
        </p:nvSpPr>
        <p:spPr/>
        <p:txBody>
          <a:bodyPr/>
          <a:lstStyle/>
          <a:p>
            <a:pPr eaLnBrk="1" hangingPunct="1">
              <a:defRPr/>
            </a:pPr>
            <a:r>
              <a:rPr lang="en-US" dirty="0" smtClean="0"/>
              <a:t>Spatial pyramids</a:t>
            </a:r>
          </a:p>
        </p:txBody>
      </p:sp>
      <p:sp>
        <p:nvSpPr>
          <p:cNvPr id="6" name="Content Placeholder 5"/>
          <p:cNvSpPr>
            <a:spLocks noGrp="1"/>
          </p:cNvSpPr>
          <p:nvPr>
            <p:ph idx="1"/>
          </p:nvPr>
        </p:nvSpPr>
        <p:spPr/>
        <p:txBody>
          <a:bodyPr/>
          <a:lstStyle/>
          <a:p>
            <a:endParaRPr lang="en-US"/>
          </a:p>
        </p:txBody>
      </p:sp>
      <p:pic>
        <p:nvPicPr>
          <p:cNvPr id="17411" name="Picture 3"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grpSp>
        <p:nvGrpSpPr>
          <p:cNvPr id="2" name="Group 4"/>
          <p:cNvGrpSpPr>
            <a:grpSpLocks/>
          </p:cNvGrpSpPr>
          <p:nvPr/>
        </p:nvGrpSpPr>
        <p:grpSpPr bwMode="auto">
          <a:xfrm>
            <a:off x="3587750" y="4365625"/>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4414838" y="39671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pic>
        <p:nvPicPr>
          <p:cNvPr id="17414" name="Picture 10" descr="burma_bagan"/>
          <p:cNvPicPr>
            <a:picLocks noChangeArrowheads="1"/>
          </p:cNvPicPr>
          <p:nvPr/>
        </p:nvPicPr>
        <p:blipFill>
          <a:blip r:embed="rId8"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3048000" y="16002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7442" name="Line 13"/>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7443" name="Line 14"/>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7444" name="Line 15"/>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7445" name="Line 16"/>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smtClean="0">
                <a:solidFill>
                  <a:srgbClr val="000000"/>
                </a:solidFill>
              </a:endParaRPr>
            </a:p>
          </p:txBody>
        </p:sp>
        <p:sp>
          <p:nvSpPr>
            <p:cNvPr id="17446" name="Line 17"/>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smtClean="0">
                <a:solidFill>
                  <a:srgbClr val="000000"/>
                </a:solidFill>
              </a:endParaRPr>
            </a:p>
          </p:txBody>
        </p:sp>
      </p:grpSp>
      <p:sp>
        <p:nvSpPr>
          <p:cNvPr id="17416" name="AutoShape 1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sp>
        <p:nvSpPr>
          <p:cNvPr id="17417" name="Text Box 19"/>
          <p:cNvSpPr txBox="1">
            <a:spLocks noChangeArrowheads="1"/>
          </p:cNvSpPr>
          <p:nvPr/>
        </p:nvSpPr>
        <p:spPr bwMode="auto">
          <a:xfrm>
            <a:off x="1323975"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0</a:t>
            </a:r>
          </a:p>
        </p:txBody>
      </p:sp>
      <p:sp>
        <p:nvSpPr>
          <p:cNvPr id="17418" name="Text Box 20"/>
          <p:cNvSpPr txBox="1">
            <a:spLocks noChangeArrowheads="1"/>
          </p:cNvSpPr>
          <p:nvPr/>
        </p:nvSpPr>
        <p:spPr bwMode="auto">
          <a:xfrm>
            <a:off x="4244975" y="5984875"/>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1</a:t>
            </a:r>
          </a:p>
        </p:txBody>
      </p:sp>
      <p:grpSp>
        <p:nvGrpSpPr>
          <p:cNvPr id="4" name="Group 21"/>
          <p:cNvGrpSpPr>
            <a:grpSpLocks/>
          </p:cNvGrpSpPr>
          <p:nvPr/>
        </p:nvGrpSpPr>
        <p:grpSpPr bwMode="auto">
          <a:xfrm>
            <a:off x="6172200" y="3932238"/>
            <a:ext cx="2362200" cy="2357437"/>
            <a:chOff x="3798" y="3007"/>
            <a:chExt cx="1420" cy="1293"/>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smtClean="0">
                <a:solidFill>
                  <a:srgbClr val="000000"/>
                </a:solidFill>
              </a:endParaRPr>
            </a:p>
          </p:txBody>
        </p:sp>
        <p:sp>
          <p:nvSpPr>
            <p:cNvPr id="17424" name="Text Box 40"/>
            <p:cNvSpPr txBox="1">
              <a:spLocks noChangeArrowheads="1"/>
            </p:cNvSpPr>
            <p:nvPr/>
          </p:nvSpPr>
          <p:spPr bwMode="auto">
            <a:xfrm>
              <a:off x="4389" y="4133"/>
              <a:ext cx="419" cy="167"/>
            </a:xfrm>
            <a:prstGeom prst="rect">
              <a:avLst/>
            </a:prstGeom>
            <a:noFill/>
            <a:ln w="9525">
              <a:noFill/>
              <a:miter lim="800000"/>
              <a:headEnd/>
              <a:tailEnd/>
            </a:ln>
          </p:spPr>
          <p:txBody>
            <a:bodyPr wrap="none">
              <a:spAutoFit/>
            </a:bodyPr>
            <a:lstStyle/>
            <a:p>
              <a:pPr eaLnBrk="1" hangingPunct="1">
                <a:spcBef>
                  <a:spcPct val="50000"/>
                </a:spcBef>
              </a:pPr>
              <a:r>
                <a:rPr lang="en-US" sz="1400" smtClean="0">
                  <a:solidFill>
                    <a:srgbClr val="FFFFFF"/>
                  </a:solidFill>
                </a:rPr>
                <a:t>level 2</a:t>
              </a:r>
            </a:p>
          </p:txBody>
        </p:sp>
      </p:grpSp>
      <p:sp>
        <p:nvSpPr>
          <p:cNvPr id="17421" name="Text Box 42"/>
          <p:cNvSpPr txBox="1">
            <a:spLocks noChangeArrowheads="1"/>
          </p:cNvSpPr>
          <p:nvPr/>
        </p:nvSpPr>
        <p:spPr bwMode="auto">
          <a:xfrm>
            <a:off x="2890838" y="6477000"/>
            <a:ext cx="3409950" cy="304800"/>
          </a:xfrm>
          <a:prstGeom prst="rect">
            <a:avLst/>
          </a:prstGeom>
          <a:noFill/>
          <a:ln w="9525">
            <a:noFill/>
            <a:miter lim="800000"/>
            <a:headEnd/>
            <a:tailEnd/>
          </a:ln>
        </p:spPr>
        <p:txBody>
          <a:bodyPr wrap="none">
            <a:spAutoFit/>
          </a:bodyPr>
          <a:lstStyle/>
          <a:p>
            <a:pPr algn="ctr" eaLnBrk="1" hangingPunct="1"/>
            <a:r>
              <a:rPr lang="en-US" sz="1400" smtClean="0"/>
              <a:t>Lazebnik, Schmid &amp; Ponce (CVPR 2006)</a:t>
            </a:r>
          </a:p>
        </p:txBody>
      </p:sp>
    </p:spTree>
    <p:extLst>
      <p:ext uri="{BB962C8B-B14F-4D97-AF65-F5344CB8AC3E}">
        <p14:creationId xmlns:p14="http://schemas.microsoft.com/office/powerpoint/2010/main" val="3296685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pPr eaLnBrk="1" hangingPunct="1">
              <a:defRPr/>
            </a:pPr>
            <a:r>
              <a:rPr lang="en-US" dirty="0" smtClean="0"/>
              <a:t>Spatial pyramids</a:t>
            </a:r>
          </a:p>
        </p:txBody>
      </p:sp>
      <p:sp>
        <p:nvSpPr>
          <p:cNvPr id="2" name="Content Placeholder 1"/>
          <p:cNvSpPr>
            <a:spLocks noGrp="1"/>
          </p:cNvSpPr>
          <p:nvPr>
            <p:ph idx="1"/>
          </p:nvPr>
        </p:nvSpPr>
        <p:spPr/>
        <p:txBody>
          <a:bodyPr/>
          <a:lstStyle/>
          <a:p>
            <a:pPr marL="457200" indent="-457200">
              <a:buFont typeface="Arial"/>
              <a:buChar char="•"/>
            </a:pPr>
            <a:r>
              <a:rPr lang="en-US" dirty="0" smtClean="0"/>
              <a:t>Scene classification results</a:t>
            </a:r>
            <a:endParaRPr lang="en-US" dirty="0"/>
          </a:p>
        </p:txBody>
      </p:sp>
      <p:pic>
        <p:nvPicPr>
          <p:cNvPr id="18435" name="Picture 3" descr="scene_categories2"/>
          <p:cNvPicPr>
            <a:picLocks noChangeAspect="1" noChangeArrowheads="1"/>
          </p:cNvPicPr>
          <p:nvPr/>
        </p:nvPicPr>
        <p:blipFill>
          <a:blip r:embed="rId3" cstate="print"/>
          <a:srcRect/>
          <a:stretch>
            <a:fillRect/>
          </a:stretch>
        </p:blipFill>
        <p:spPr bwMode="auto">
          <a:xfrm>
            <a:off x="0" y="1765300"/>
            <a:ext cx="9144000" cy="2120900"/>
          </a:xfrm>
          <a:prstGeom prst="rect">
            <a:avLst/>
          </a:prstGeom>
          <a:noFill/>
          <a:ln w="9525">
            <a:noFill/>
            <a:miter lim="800000"/>
            <a:headEnd/>
            <a:tailEnd/>
          </a:ln>
        </p:spPr>
      </p:pic>
      <p:pic>
        <p:nvPicPr>
          <p:cNvPr id="18436" name="Picture 4" descr="scene_categories_results2"/>
          <p:cNvPicPr>
            <a:picLocks noChangeAspect="1" noChangeArrowheads="1"/>
          </p:cNvPicPr>
          <p:nvPr/>
        </p:nvPicPr>
        <p:blipFill>
          <a:blip r:embed="rId4" cstate="print"/>
          <a:srcRect/>
          <a:stretch>
            <a:fillRect/>
          </a:stretch>
        </p:blipFill>
        <p:spPr bwMode="auto">
          <a:xfrm>
            <a:off x="1066800" y="4089400"/>
            <a:ext cx="6934200" cy="2236788"/>
          </a:xfrm>
          <a:prstGeom prst="rect">
            <a:avLst/>
          </a:prstGeom>
          <a:noFill/>
          <a:ln w="9525">
            <a:noFill/>
            <a:miter lim="800000"/>
            <a:headEnd/>
            <a:tailEnd/>
          </a:ln>
        </p:spPr>
      </p:pic>
    </p:spTree>
    <p:extLst>
      <p:ext uri="{BB962C8B-B14F-4D97-AF65-F5344CB8AC3E}">
        <p14:creationId xmlns:p14="http://schemas.microsoft.com/office/powerpoint/2010/main" val="1043309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pPr eaLnBrk="1" hangingPunct="1">
              <a:defRPr/>
            </a:pPr>
            <a:r>
              <a:rPr lang="en-US" dirty="0" smtClean="0"/>
              <a:t>Spatial pyramids</a:t>
            </a:r>
          </a:p>
        </p:txBody>
      </p:sp>
      <p:sp>
        <p:nvSpPr>
          <p:cNvPr id="3" name="Content Placeholder 2"/>
          <p:cNvSpPr>
            <a:spLocks noGrp="1"/>
          </p:cNvSpPr>
          <p:nvPr>
            <p:ph idx="1"/>
          </p:nvPr>
        </p:nvSpPr>
        <p:spPr/>
        <p:txBody>
          <a:bodyPr/>
          <a:lstStyle/>
          <a:p>
            <a:pPr marL="457200" indent="-457200">
              <a:buFont typeface="Arial"/>
              <a:buChar char="•"/>
            </a:pPr>
            <a:r>
              <a:rPr lang="en-US" dirty="0" smtClean="0"/>
              <a:t>Caltech101 classification results</a:t>
            </a:r>
            <a:endParaRPr lang="en-US" dirty="0"/>
          </a:p>
        </p:txBody>
      </p:sp>
      <p:pic>
        <p:nvPicPr>
          <p:cNvPr id="19459" name="Picture 3" descr="image_0002"/>
          <p:cNvPicPr>
            <a:picLocks noChangeAspect="1" noChangeArrowheads="1"/>
          </p:cNvPicPr>
          <p:nvPr/>
        </p:nvPicPr>
        <p:blipFill>
          <a:blip r:embed="rId3" cstate="print"/>
          <a:srcRect/>
          <a:stretch>
            <a:fillRect/>
          </a:stretch>
        </p:blipFill>
        <p:spPr bwMode="auto">
          <a:xfrm>
            <a:off x="381000" y="1808163"/>
            <a:ext cx="982663" cy="1071562"/>
          </a:xfrm>
          <a:prstGeom prst="rect">
            <a:avLst/>
          </a:prstGeom>
          <a:noFill/>
          <a:ln w="9525">
            <a:solidFill>
              <a:schemeClr val="bg1"/>
            </a:solidFill>
            <a:miter lim="800000"/>
            <a:headEnd/>
            <a:tailEnd/>
          </a:ln>
        </p:spPr>
      </p:pic>
      <p:pic>
        <p:nvPicPr>
          <p:cNvPr id="19460" name="Picture 4" descr="image_0024"/>
          <p:cNvPicPr>
            <a:picLocks noChangeAspect="1" noChangeArrowheads="1"/>
          </p:cNvPicPr>
          <p:nvPr/>
        </p:nvPicPr>
        <p:blipFill>
          <a:blip r:embed="rId4" cstate="print"/>
          <a:srcRect/>
          <a:stretch>
            <a:fillRect/>
          </a:stretch>
        </p:blipFill>
        <p:spPr bwMode="auto">
          <a:xfrm>
            <a:off x="1419225" y="1808163"/>
            <a:ext cx="1247775" cy="1071562"/>
          </a:xfrm>
          <a:prstGeom prst="rect">
            <a:avLst/>
          </a:prstGeom>
          <a:noFill/>
          <a:ln w="9525">
            <a:solidFill>
              <a:schemeClr val="bg1"/>
            </a:solidFill>
            <a:miter lim="800000"/>
            <a:headEnd/>
            <a:tailEnd/>
          </a:ln>
        </p:spPr>
      </p:pic>
      <p:pic>
        <p:nvPicPr>
          <p:cNvPr id="19461" name="Picture 5" descr="image_0009"/>
          <p:cNvPicPr>
            <a:picLocks noChangeAspect="1" noChangeArrowheads="1"/>
          </p:cNvPicPr>
          <p:nvPr/>
        </p:nvPicPr>
        <p:blipFill>
          <a:blip r:embed="rId5" cstate="print"/>
          <a:srcRect/>
          <a:stretch>
            <a:fillRect/>
          </a:stretch>
        </p:blipFill>
        <p:spPr bwMode="auto">
          <a:xfrm>
            <a:off x="2743200" y="1808163"/>
            <a:ext cx="763588" cy="1071562"/>
          </a:xfrm>
          <a:prstGeom prst="rect">
            <a:avLst/>
          </a:prstGeom>
          <a:noFill/>
          <a:ln w="9525">
            <a:solidFill>
              <a:schemeClr val="bg1"/>
            </a:solidFill>
            <a:miter lim="800000"/>
            <a:headEnd/>
            <a:tailEnd/>
          </a:ln>
        </p:spPr>
      </p:pic>
      <p:pic>
        <p:nvPicPr>
          <p:cNvPr id="19462" name="Picture 6" descr="image_0014"/>
          <p:cNvPicPr>
            <a:picLocks noChangeAspect="1" noChangeArrowheads="1"/>
          </p:cNvPicPr>
          <p:nvPr/>
        </p:nvPicPr>
        <p:blipFill>
          <a:blip r:embed="rId6" cstate="print"/>
          <a:srcRect/>
          <a:stretch>
            <a:fillRect/>
          </a:stretch>
        </p:blipFill>
        <p:spPr bwMode="auto">
          <a:xfrm>
            <a:off x="3570288" y="1808163"/>
            <a:ext cx="1484312" cy="1071562"/>
          </a:xfrm>
          <a:prstGeom prst="rect">
            <a:avLst/>
          </a:prstGeom>
          <a:noFill/>
          <a:ln w="9525">
            <a:solidFill>
              <a:schemeClr val="bg1"/>
            </a:solidFill>
            <a:miter lim="800000"/>
            <a:headEnd/>
            <a:tailEnd/>
          </a:ln>
        </p:spPr>
      </p:pic>
      <p:pic>
        <p:nvPicPr>
          <p:cNvPr id="19463" name="Picture 7" descr="image_0011"/>
          <p:cNvPicPr>
            <a:picLocks noChangeAspect="1" noChangeArrowheads="1"/>
          </p:cNvPicPr>
          <p:nvPr/>
        </p:nvPicPr>
        <p:blipFill>
          <a:blip r:embed="rId7" cstate="print"/>
          <a:srcRect/>
          <a:stretch>
            <a:fillRect/>
          </a:stretch>
        </p:blipFill>
        <p:spPr bwMode="auto">
          <a:xfrm>
            <a:off x="5870575" y="1808163"/>
            <a:ext cx="1516063" cy="1071562"/>
          </a:xfrm>
          <a:prstGeom prst="rect">
            <a:avLst/>
          </a:prstGeom>
          <a:noFill/>
          <a:ln w="9525">
            <a:solidFill>
              <a:schemeClr val="bg1"/>
            </a:solidFill>
            <a:miter lim="800000"/>
            <a:headEnd/>
            <a:tailEnd/>
          </a:ln>
        </p:spPr>
      </p:pic>
      <p:pic>
        <p:nvPicPr>
          <p:cNvPr id="19464" name="Picture 8" descr="image_0018"/>
          <p:cNvPicPr>
            <a:picLocks noChangeAspect="1" noChangeArrowheads="1"/>
          </p:cNvPicPr>
          <p:nvPr/>
        </p:nvPicPr>
        <p:blipFill>
          <a:blip r:embed="rId8" cstate="print"/>
          <a:srcRect/>
          <a:stretch>
            <a:fillRect/>
          </a:stretch>
        </p:blipFill>
        <p:spPr bwMode="auto">
          <a:xfrm>
            <a:off x="381000" y="2951163"/>
            <a:ext cx="1112838" cy="1071562"/>
          </a:xfrm>
          <a:prstGeom prst="rect">
            <a:avLst/>
          </a:prstGeom>
          <a:noFill/>
          <a:ln w="9525">
            <a:solidFill>
              <a:schemeClr val="bg1"/>
            </a:solidFill>
            <a:miter lim="800000"/>
            <a:headEnd/>
            <a:tailEnd/>
          </a:ln>
        </p:spPr>
      </p:pic>
      <p:pic>
        <p:nvPicPr>
          <p:cNvPr id="19465" name="Picture 9" descr="image_0018"/>
          <p:cNvPicPr>
            <a:picLocks noChangeAspect="1" noChangeArrowheads="1"/>
          </p:cNvPicPr>
          <p:nvPr/>
        </p:nvPicPr>
        <p:blipFill>
          <a:blip r:embed="rId9" cstate="print"/>
          <a:srcRect/>
          <a:stretch>
            <a:fillRect/>
          </a:stretch>
        </p:blipFill>
        <p:spPr bwMode="auto">
          <a:xfrm>
            <a:off x="5127625" y="1808163"/>
            <a:ext cx="660400" cy="1071562"/>
          </a:xfrm>
          <a:prstGeom prst="rect">
            <a:avLst/>
          </a:prstGeom>
          <a:noFill/>
          <a:ln w="9525">
            <a:solidFill>
              <a:schemeClr val="bg1"/>
            </a:solidFill>
            <a:miter lim="800000"/>
            <a:headEnd/>
            <a:tailEnd/>
          </a:ln>
        </p:spPr>
      </p:pic>
      <p:pic>
        <p:nvPicPr>
          <p:cNvPr id="19466" name="Picture 10" descr="image_0012"/>
          <p:cNvPicPr>
            <a:picLocks noChangeAspect="1" noChangeArrowheads="1"/>
          </p:cNvPicPr>
          <p:nvPr/>
        </p:nvPicPr>
        <p:blipFill>
          <a:blip r:embed="rId10" cstate="print"/>
          <a:srcRect/>
          <a:stretch>
            <a:fillRect/>
          </a:stretch>
        </p:blipFill>
        <p:spPr bwMode="auto">
          <a:xfrm>
            <a:off x="7443788" y="1808163"/>
            <a:ext cx="1319212" cy="1071562"/>
          </a:xfrm>
          <a:prstGeom prst="rect">
            <a:avLst/>
          </a:prstGeom>
          <a:noFill/>
          <a:ln w="9525">
            <a:solidFill>
              <a:schemeClr val="bg1"/>
            </a:solidFill>
            <a:miter lim="800000"/>
            <a:headEnd/>
            <a:tailEnd/>
          </a:ln>
        </p:spPr>
      </p:pic>
      <p:pic>
        <p:nvPicPr>
          <p:cNvPr id="19467" name="Picture 11" descr="image_0035"/>
          <p:cNvPicPr>
            <a:picLocks noChangeAspect="1" noChangeArrowheads="1"/>
          </p:cNvPicPr>
          <p:nvPr/>
        </p:nvPicPr>
        <p:blipFill>
          <a:blip r:embed="rId11" cstate="print"/>
          <a:srcRect/>
          <a:stretch>
            <a:fillRect/>
          </a:stretch>
        </p:blipFill>
        <p:spPr bwMode="auto">
          <a:xfrm>
            <a:off x="1568450" y="2951163"/>
            <a:ext cx="1135063" cy="1071562"/>
          </a:xfrm>
          <a:prstGeom prst="rect">
            <a:avLst/>
          </a:prstGeom>
          <a:noFill/>
          <a:ln w="9525">
            <a:solidFill>
              <a:schemeClr val="bg1"/>
            </a:solidFill>
            <a:miter lim="800000"/>
            <a:headEnd/>
            <a:tailEnd/>
          </a:ln>
        </p:spPr>
      </p:pic>
      <p:pic>
        <p:nvPicPr>
          <p:cNvPr id="19468" name="Picture 12" descr="image_0006"/>
          <p:cNvPicPr>
            <a:picLocks noChangeAspect="1" noChangeArrowheads="1"/>
          </p:cNvPicPr>
          <p:nvPr/>
        </p:nvPicPr>
        <p:blipFill>
          <a:blip r:embed="rId12" cstate="print"/>
          <a:srcRect/>
          <a:stretch>
            <a:fillRect/>
          </a:stretch>
        </p:blipFill>
        <p:spPr bwMode="auto">
          <a:xfrm>
            <a:off x="2754313" y="2951163"/>
            <a:ext cx="800100" cy="1071562"/>
          </a:xfrm>
          <a:prstGeom prst="rect">
            <a:avLst/>
          </a:prstGeom>
          <a:noFill/>
          <a:ln w="9525">
            <a:solidFill>
              <a:schemeClr val="bg1"/>
            </a:solidFill>
            <a:miter lim="800000"/>
            <a:headEnd/>
            <a:tailEnd/>
          </a:ln>
        </p:spPr>
      </p:pic>
      <p:pic>
        <p:nvPicPr>
          <p:cNvPr id="19469" name="Picture 13" descr="image_0010"/>
          <p:cNvPicPr>
            <a:picLocks noChangeAspect="1" noChangeArrowheads="1"/>
          </p:cNvPicPr>
          <p:nvPr/>
        </p:nvPicPr>
        <p:blipFill>
          <a:blip r:embed="rId13" cstate="print"/>
          <a:srcRect/>
          <a:stretch>
            <a:fillRect/>
          </a:stretch>
        </p:blipFill>
        <p:spPr bwMode="auto">
          <a:xfrm>
            <a:off x="3616325" y="2951163"/>
            <a:ext cx="1625600" cy="1071562"/>
          </a:xfrm>
          <a:prstGeom prst="rect">
            <a:avLst/>
          </a:prstGeom>
          <a:noFill/>
          <a:ln w="9525">
            <a:solidFill>
              <a:schemeClr val="bg1"/>
            </a:solidFill>
            <a:miter lim="800000"/>
            <a:headEnd/>
            <a:tailEnd/>
          </a:ln>
        </p:spPr>
      </p:pic>
      <p:pic>
        <p:nvPicPr>
          <p:cNvPr id="19470" name="Picture 14" descr="image_0013"/>
          <p:cNvPicPr>
            <a:picLocks noChangeAspect="1" noChangeArrowheads="1"/>
          </p:cNvPicPr>
          <p:nvPr/>
        </p:nvPicPr>
        <p:blipFill>
          <a:blip r:embed="rId14" cstate="print"/>
          <a:srcRect/>
          <a:stretch>
            <a:fillRect/>
          </a:stretch>
        </p:blipFill>
        <p:spPr bwMode="auto">
          <a:xfrm>
            <a:off x="5334000" y="2951163"/>
            <a:ext cx="1352550" cy="1071562"/>
          </a:xfrm>
          <a:prstGeom prst="rect">
            <a:avLst/>
          </a:prstGeom>
          <a:noFill/>
          <a:ln w="9525">
            <a:solidFill>
              <a:schemeClr val="bg1"/>
            </a:solidFill>
            <a:miter lim="800000"/>
            <a:headEnd/>
            <a:tailEnd/>
          </a:ln>
        </p:spPr>
      </p:pic>
      <p:pic>
        <p:nvPicPr>
          <p:cNvPr id="19471" name="Picture 15" descr="image_0028"/>
          <p:cNvPicPr>
            <a:picLocks noChangeAspect="1" noChangeArrowheads="1"/>
          </p:cNvPicPr>
          <p:nvPr/>
        </p:nvPicPr>
        <p:blipFill>
          <a:blip r:embed="rId15" cstate="print"/>
          <a:srcRect/>
          <a:stretch>
            <a:fillRect/>
          </a:stretch>
        </p:blipFill>
        <p:spPr bwMode="auto">
          <a:xfrm>
            <a:off x="6759575" y="2951163"/>
            <a:ext cx="631825" cy="1071562"/>
          </a:xfrm>
          <a:prstGeom prst="rect">
            <a:avLst/>
          </a:prstGeom>
          <a:noFill/>
          <a:ln w="9525">
            <a:solidFill>
              <a:schemeClr val="bg1"/>
            </a:solidFill>
            <a:miter lim="800000"/>
            <a:headEnd/>
            <a:tailEnd/>
          </a:ln>
        </p:spPr>
      </p:pic>
      <p:pic>
        <p:nvPicPr>
          <p:cNvPr id="19472" name="Picture 16" descr="image_0006"/>
          <p:cNvPicPr>
            <a:picLocks noChangeAspect="1" noChangeArrowheads="1"/>
          </p:cNvPicPr>
          <p:nvPr/>
        </p:nvPicPr>
        <p:blipFill>
          <a:blip r:embed="rId16" cstate="print"/>
          <a:srcRect/>
          <a:stretch>
            <a:fillRect/>
          </a:stretch>
        </p:blipFill>
        <p:spPr bwMode="auto">
          <a:xfrm>
            <a:off x="7467600" y="2951163"/>
            <a:ext cx="1295400" cy="1071562"/>
          </a:xfrm>
          <a:prstGeom prst="rect">
            <a:avLst/>
          </a:prstGeom>
          <a:noFill/>
          <a:ln w="9525">
            <a:solidFill>
              <a:schemeClr val="bg1"/>
            </a:solidFill>
            <a:miter lim="800000"/>
            <a:headEnd/>
            <a:tailEnd/>
          </a:ln>
        </p:spPr>
      </p:pic>
      <p:pic>
        <p:nvPicPr>
          <p:cNvPr id="19476" name="Picture 20" descr="caltech101_results2"/>
          <p:cNvPicPr>
            <a:picLocks noChangeAspect="1" noChangeArrowheads="1"/>
          </p:cNvPicPr>
          <p:nvPr/>
        </p:nvPicPr>
        <p:blipFill>
          <a:blip r:embed="rId17" cstate="print"/>
          <a:srcRect/>
          <a:stretch>
            <a:fillRect/>
          </a:stretch>
        </p:blipFill>
        <p:spPr bwMode="auto">
          <a:xfrm>
            <a:off x="838200" y="4089400"/>
            <a:ext cx="7508875" cy="2540000"/>
          </a:xfrm>
          <a:prstGeom prst="rect">
            <a:avLst/>
          </a:prstGeom>
          <a:noFill/>
          <a:ln w="9525">
            <a:noFill/>
            <a:miter lim="800000"/>
            <a:headEnd/>
            <a:tailEnd/>
          </a:ln>
        </p:spPr>
      </p:pic>
    </p:spTree>
    <p:extLst>
      <p:ext uri="{BB962C8B-B14F-4D97-AF65-F5344CB8AC3E}">
        <p14:creationId xmlns:p14="http://schemas.microsoft.com/office/powerpoint/2010/main" val="3558999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smtClean="0">
                <a:latin typeface="+mn-lt"/>
              </a:rPr>
              <a:t>Traditional recognition </a:t>
            </a:r>
            <a:r>
              <a:rPr lang="en-US" dirty="0">
                <a:latin typeface="+mn-lt"/>
              </a:rPr>
              <a:t>p</a:t>
            </a:r>
            <a:r>
              <a:rPr lang="en-US" dirty="0" smtClean="0">
                <a:latin typeface="+mn-lt"/>
              </a:rPr>
              <a:t>ipeline</a:t>
            </a:r>
            <a:endParaRPr lang="en-US" dirty="0">
              <a:latin typeface="+mn-lt"/>
            </a:endParaRP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rgbClr val="FF0000"/>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Hand-designed</a:t>
            </a:r>
            <a:br>
              <a:rPr lang="en-US" sz="2400" b="0" dirty="0">
                <a:solidFill>
                  <a:srgbClr val="000000"/>
                </a:solidFill>
                <a:latin typeface="Arial"/>
                <a:cs typeface="Adobe Caslon Pro"/>
              </a:rPr>
            </a:br>
            <a:r>
              <a:rPr lang="en-US" sz="2400" b="0" dirty="0" smtClean="0">
                <a:solidFill>
                  <a:srgbClr val="000000"/>
                </a:solidFill>
                <a:latin typeface="Arial"/>
                <a:cs typeface="Adobe Caslon Pro"/>
              </a:rPr>
              <a:t>feature extraction</a:t>
            </a:r>
            <a:endParaRPr lang="en-US" sz="2400" b="0" dirty="0">
              <a:solidFill>
                <a:srgbClr val="000000"/>
              </a:solidFill>
              <a:latin typeface="Arial"/>
              <a:cs typeface="Adobe Caslon Pro"/>
            </a:endParaRP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00FF"/>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smtClean="0">
                <a:solidFill>
                  <a:srgbClr val="000000"/>
                </a:solidFill>
                <a:latin typeface="Arial"/>
                <a:cs typeface="Adobe Caslon Pro"/>
              </a:rPr>
              <a:t>classifier</a:t>
            </a:r>
            <a:endParaRPr lang="en-US" sz="2400" b="0" dirty="0">
              <a:solidFill>
                <a:srgbClr val="000000"/>
              </a:solidFill>
              <a:latin typeface="Arial"/>
              <a:cs typeface="Adobe Caslon Pro"/>
            </a:endParaRP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smtClean="0">
                <a:solidFill>
                  <a:srgbClr val="000000"/>
                </a:solidFill>
                <a:latin typeface="Arial"/>
              </a:rPr>
              <a:t>Image</a:t>
            </a:r>
          </a:p>
          <a:p>
            <a:pPr eaLnBrk="1" hangingPunct="1">
              <a:spcBef>
                <a:spcPct val="0"/>
              </a:spcBef>
            </a:pPr>
            <a:r>
              <a:rPr lang="en-US" sz="2400" b="0" dirty="0" smtClean="0">
                <a:solidFill>
                  <a:srgbClr val="000000"/>
                </a:solidFill>
                <a:latin typeface="Arial"/>
              </a:rPr>
              <a:t>Pixels</a:t>
            </a:r>
            <a:endParaRPr lang="en-US" sz="2400" b="0" dirty="0">
              <a:solidFill>
                <a:srgbClr val="000000"/>
              </a:solidFill>
              <a:latin typeface="Arial"/>
            </a:endParaRPr>
          </a:p>
        </p:txBody>
      </p:sp>
      <p:sp>
        <p:nvSpPr>
          <p:cNvPr id="20" name="TextBox 20"/>
          <p:cNvSpPr txBox="1">
            <a:spLocks noChangeArrowheads="1"/>
          </p:cNvSpPr>
          <p:nvPr/>
        </p:nvSpPr>
        <p:spPr bwMode="auto">
          <a:xfrm>
            <a:off x="7917287" y="2438400"/>
            <a:ext cx="1074313"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smtClean="0">
                <a:solidFill>
                  <a:srgbClr val="000000"/>
                </a:solidFill>
                <a:latin typeface="Arial"/>
              </a:rPr>
              <a:t>Object</a:t>
            </a:r>
            <a:br>
              <a:rPr lang="en-US" sz="2400" b="0" dirty="0" smtClean="0">
                <a:solidFill>
                  <a:srgbClr val="000000"/>
                </a:solidFill>
                <a:latin typeface="Arial"/>
              </a:rPr>
            </a:br>
            <a:r>
              <a:rPr lang="en-US" sz="2400" b="0" dirty="0" smtClean="0">
                <a:solidFill>
                  <a:srgbClr val="000000"/>
                </a:solidFill>
                <a:latin typeface="Arial"/>
              </a:rPr>
              <a:t>Class</a:t>
            </a:r>
            <a:endParaRPr lang="en-US" sz="2400" b="0" dirty="0">
              <a:solidFill>
                <a:srgbClr val="000000"/>
              </a:solidFill>
              <a:latin typeface="Arial"/>
            </a:endParaRP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Tree>
    <p:extLst>
      <p:ext uri="{BB962C8B-B14F-4D97-AF65-F5344CB8AC3E}">
        <p14:creationId xmlns:p14="http://schemas.microsoft.com/office/powerpoint/2010/main" val="3295324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algn="l" eaLnBrk="1" hangingPunct="1"/>
            <a:r>
              <a:rPr lang="en-US" sz="3200" dirty="0" smtClean="0"/>
              <a:t>Variations within the same class</a:t>
            </a:r>
          </a:p>
        </p:txBody>
      </p:sp>
      <p:pic>
        <p:nvPicPr>
          <p:cNvPr id="1028" name="Picture 4" descr="chair"/>
          <p:cNvPicPr>
            <a:picLocks noChangeAspect="1" noChangeArrowheads="1"/>
          </p:cNvPicPr>
          <p:nvPr/>
        </p:nvPicPr>
        <p:blipFill>
          <a:blip r:embed="rId4" cstate="print"/>
          <a:srcRect t="10989" b="9891"/>
          <a:stretch>
            <a:fillRect/>
          </a:stretch>
        </p:blipFill>
        <p:spPr bwMode="auto">
          <a:xfrm>
            <a:off x="533400" y="4106863"/>
            <a:ext cx="1854200" cy="2362200"/>
          </a:xfrm>
          <a:prstGeom prst="rect">
            <a:avLst/>
          </a:prstGeom>
          <a:noFill/>
          <a:ln w="9525">
            <a:noFill/>
            <a:miter lim="800000"/>
            <a:headEnd/>
            <a:tailEnd/>
          </a:ln>
        </p:spPr>
      </p:pic>
      <p:pic>
        <p:nvPicPr>
          <p:cNvPr id="1029" name="Picture 5" descr="splash-chair"/>
          <p:cNvPicPr>
            <a:picLocks noChangeAspect="1" noChangeArrowheads="1"/>
          </p:cNvPicPr>
          <p:nvPr/>
        </p:nvPicPr>
        <p:blipFill>
          <a:blip r:embed="rId5" cstate="print"/>
          <a:srcRect/>
          <a:stretch>
            <a:fillRect/>
          </a:stretch>
        </p:blipFill>
        <p:spPr bwMode="auto">
          <a:xfrm>
            <a:off x="5638800" y="1219200"/>
            <a:ext cx="3286125" cy="2286000"/>
          </a:xfrm>
          <a:prstGeom prst="rect">
            <a:avLst/>
          </a:prstGeom>
          <a:noFill/>
          <a:ln w="9525">
            <a:noFill/>
            <a:miter lim="800000"/>
            <a:headEnd/>
            <a:tailEnd/>
          </a:ln>
        </p:spPr>
      </p:pic>
      <p:pic>
        <p:nvPicPr>
          <p:cNvPr id="1032" name="Picture 8" descr="Bertoia"/>
          <p:cNvPicPr>
            <a:picLocks noChangeAspect="1" noChangeArrowheads="1"/>
          </p:cNvPicPr>
          <p:nvPr/>
        </p:nvPicPr>
        <p:blipFill>
          <a:blip r:embed="rId6" cstate="print"/>
          <a:srcRect l="49181" t="11476" b="14754"/>
          <a:stretch>
            <a:fillRect/>
          </a:stretch>
        </p:blipFill>
        <p:spPr bwMode="auto">
          <a:xfrm>
            <a:off x="6400800" y="3962400"/>
            <a:ext cx="2590800" cy="2506663"/>
          </a:xfrm>
          <a:prstGeom prst="rect">
            <a:avLst/>
          </a:prstGeom>
          <a:noFill/>
          <a:ln w="9525">
            <a:noFill/>
            <a:miter lim="800000"/>
            <a:headEnd/>
            <a:tailEnd/>
          </a:ln>
        </p:spPr>
      </p:pic>
      <p:graphicFrame>
        <p:nvGraphicFramePr>
          <p:cNvPr id="1026" name="Object 9"/>
          <p:cNvGraphicFramePr>
            <a:graphicFrameLocks noGrp="1" noChangeAspect="1"/>
          </p:cNvGraphicFramePr>
          <p:nvPr>
            <p:ph idx="1"/>
          </p:nvPr>
        </p:nvGraphicFramePr>
        <p:xfrm>
          <a:off x="2895600" y="1219200"/>
          <a:ext cx="2514600" cy="2435225"/>
        </p:xfrm>
        <a:graphic>
          <a:graphicData uri="http://schemas.openxmlformats.org/presentationml/2006/ole">
            <mc:AlternateContent xmlns:mc="http://schemas.openxmlformats.org/markup-compatibility/2006">
              <mc:Choice xmlns:v="urn:schemas-microsoft-com:vml" Requires="v">
                <p:oleObj spid="_x0000_s130052" name="Image" r:id="rId7" imgW="8431746" imgH="8165079" progId="Photoshop.Image.10">
                  <p:embed/>
                </p:oleObj>
              </mc:Choice>
              <mc:Fallback>
                <p:oleObj name="Image" r:id="rId7" imgW="8431746" imgH="8165079"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1219200"/>
                        <a:ext cx="2514600"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171" y="1504950"/>
            <a:ext cx="2000250" cy="200025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5200" y="4041653"/>
            <a:ext cx="1859280" cy="2172140"/>
          </a:xfrm>
          <a:prstGeom prst="rect">
            <a:avLst/>
          </a:prstGeom>
        </p:spPr>
      </p:pic>
    </p:spTree>
    <p:extLst>
      <p:ext uri="{BB962C8B-B14F-4D97-AF65-F5344CB8AC3E}">
        <p14:creationId xmlns:p14="http://schemas.microsoft.com/office/powerpoint/2010/main" val="1820276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Classifiers: Nearest neighbor</a:t>
            </a:r>
            <a:endParaRPr lang="en-US" dirty="0"/>
          </a:p>
        </p:txBody>
      </p:sp>
      <p:sp>
        <p:nvSpPr>
          <p:cNvPr id="3" name="Content Placeholder 2"/>
          <p:cNvSpPr>
            <a:spLocks noGrp="1"/>
          </p:cNvSpPr>
          <p:nvPr>
            <p:ph idx="1"/>
          </p:nvPr>
        </p:nvSpPr>
        <p:spPr>
          <a:xfrm>
            <a:off x="228600" y="4495800"/>
            <a:ext cx="8686800" cy="1325563"/>
          </a:xfrm>
        </p:spPr>
        <p:txBody>
          <a:bodyPr/>
          <a:lstStyle/>
          <a:p>
            <a:pPr>
              <a:buNone/>
            </a:pPr>
            <a:r>
              <a:rPr lang="en-US" dirty="0">
                <a:solidFill>
                  <a:srgbClr val="0000FF"/>
                </a:solidFill>
              </a:rPr>
              <a:t>f</a:t>
            </a:r>
            <a:r>
              <a:rPr lang="en-US" dirty="0" smtClean="0">
                <a:solidFill>
                  <a:srgbClr val="0000FF"/>
                </a:solidFill>
              </a:rPr>
              <a:t>(</a:t>
            </a:r>
            <a:r>
              <a:rPr lang="en-US" b="1" dirty="0" smtClean="0">
                <a:solidFill>
                  <a:srgbClr val="0000FF"/>
                </a:solidFill>
              </a:rPr>
              <a:t>x</a:t>
            </a:r>
            <a:r>
              <a:rPr lang="en-US" dirty="0" smtClean="0">
                <a:solidFill>
                  <a:srgbClr val="0000FF"/>
                </a:solidFill>
              </a:rPr>
              <a:t>) = label of the training example nearest to </a:t>
            </a:r>
            <a:r>
              <a:rPr lang="en-US" b="1" dirty="0" smtClean="0">
                <a:solidFill>
                  <a:srgbClr val="0000FF"/>
                </a:solidFill>
              </a:rPr>
              <a:t>x</a:t>
            </a:r>
          </a:p>
          <a:p>
            <a:endParaRPr lang="en-US" sz="2400" dirty="0" smtClean="0"/>
          </a:p>
          <a:p>
            <a:r>
              <a:rPr lang="en-US" sz="2400" dirty="0" smtClean="0"/>
              <a:t>All we need is a distance function for our inputs</a:t>
            </a:r>
          </a:p>
          <a:p>
            <a:r>
              <a:rPr lang="en-US" sz="2400" dirty="0" smtClean="0"/>
              <a:t>No training required!</a:t>
            </a:r>
            <a:endParaRPr lang="en-US" sz="2400" dirty="0"/>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657600" y="2234625"/>
            <a:ext cx="1066800" cy="584775"/>
          </a:xfrm>
          <a:prstGeom prst="rect">
            <a:avLst/>
          </a:prstGeom>
          <a:noFill/>
        </p:spPr>
        <p:txBody>
          <a:bodyPr wrap="square" rtlCol="0">
            <a:spAutoFit/>
          </a:bodyPr>
          <a:lstStyle/>
          <a:p>
            <a:pPr algn="ctr"/>
            <a:r>
              <a:rPr lang="en-US" sz="1600" dirty="0" smtClean="0">
                <a:solidFill>
                  <a:srgbClr val="000000"/>
                </a:solidFill>
              </a:rPr>
              <a:t>Test example</a:t>
            </a:r>
            <a:endParaRPr lang="en-US" sz="1600" dirty="0">
              <a:solidFill>
                <a:srgbClr val="000000"/>
              </a:solidFill>
            </a:endParaRPr>
          </a:p>
        </p:txBody>
      </p:sp>
      <p:sp>
        <p:nvSpPr>
          <p:cNvPr id="19" name="TextBox 18"/>
          <p:cNvSpPr txBox="1"/>
          <p:nvPr/>
        </p:nvSpPr>
        <p:spPr>
          <a:xfrm>
            <a:off x="990600" y="2286000"/>
            <a:ext cx="1295400" cy="830997"/>
          </a:xfrm>
          <a:prstGeom prst="rect">
            <a:avLst/>
          </a:prstGeom>
          <a:noFill/>
        </p:spPr>
        <p:txBody>
          <a:bodyPr wrap="square" rtlCol="0">
            <a:spAutoFit/>
          </a:bodyPr>
          <a:lstStyle/>
          <a:p>
            <a:pPr algn="ctr"/>
            <a:r>
              <a:rPr lang="en-US" sz="1600" dirty="0" smtClean="0">
                <a:solidFill>
                  <a:srgbClr val="0000FF"/>
                </a:solidFill>
              </a:rPr>
              <a:t>Training examples from class 1</a:t>
            </a:r>
            <a:endParaRPr lang="en-US" sz="1600" dirty="0">
              <a:solidFill>
                <a:srgbClr val="0000FF"/>
              </a:solidFill>
            </a:endParaRPr>
          </a:p>
        </p:txBody>
      </p:sp>
      <p:sp>
        <p:nvSpPr>
          <p:cNvPr id="20" name="TextBox 19"/>
          <p:cNvSpPr txBox="1"/>
          <p:nvPr/>
        </p:nvSpPr>
        <p:spPr>
          <a:xfrm>
            <a:off x="6248400" y="2133600"/>
            <a:ext cx="1295400" cy="830997"/>
          </a:xfrm>
          <a:prstGeom prst="rect">
            <a:avLst/>
          </a:prstGeom>
          <a:noFill/>
        </p:spPr>
        <p:txBody>
          <a:bodyPr wrap="square" rtlCol="0">
            <a:spAutoFit/>
          </a:bodyPr>
          <a:lstStyle/>
          <a:p>
            <a:pPr algn="ctr"/>
            <a:r>
              <a:rPr lang="en-US" sz="1600" dirty="0" smtClean="0">
                <a:solidFill>
                  <a:srgbClr val="FF0000"/>
                </a:solidFill>
              </a:rPr>
              <a:t>Training examples from class 2</a:t>
            </a:r>
            <a:endParaRPr lang="en-US" sz="1600" dirty="0">
              <a:solidFill>
                <a:srgbClr val="FF0000"/>
              </a:solidFill>
            </a:endParaRPr>
          </a:p>
        </p:txBody>
      </p:sp>
      <p:cxnSp>
        <p:nvCxnSpPr>
          <p:cNvPr id="23" name="Straight Arrow Connector 22"/>
          <p:cNvCxnSpPr/>
          <p:nvPr/>
        </p:nvCxnSpPr>
        <p:spPr>
          <a:xfrm rot="16200000" flipV="1">
            <a:off x="3352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3505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799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K-nearest neighbor classifier</a:t>
            </a:r>
            <a:endParaRPr lang="en-US" dirty="0"/>
          </a:p>
        </p:txBody>
      </p:sp>
      <p:sp>
        <p:nvSpPr>
          <p:cNvPr id="18434" name="Rectangle 2"/>
          <p:cNvSpPr>
            <a:spLocks noGrp="1" noChangeArrowheads="1"/>
          </p:cNvSpPr>
          <p:nvPr>
            <p:ph idx="1"/>
          </p:nvPr>
        </p:nvSpPr>
        <p:spPr/>
        <p:txBody>
          <a:bodyPr/>
          <a:lstStyle/>
          <a:p>
            <a:pPr marL="457200" indent="-457200">
              <a:lnSpc>
                <a:spcPct val="90000"/>
              </a:lnSpc>
              <a:buFont typeface="Arial"/>
              <a:buChar char="•"/>
            </a:pPr>
            <a:r>
              <a:rPr lang="en-US" dirty="0" smtClean="0"/>
              <a:t>For a new point, find the k closest points from training data</a:t>
            </a:r>
          </a:p>
          <a:p>
            <a:pPr marL="457200" indent="-457200">
              <a:lnSpc>
                <a:spcPct val="90000"/>
              </a:lnSpc>
              <a:buFont typeface="Arial"/>
              <a:buChar char="•"/>
            </a:pPr>
            <a:r>
              <a:rPr lang="en-US" dirty="0" smtClean="0"/>
              <a:t>Vote for class label with labels of the k points </a:t>
            </a:r>
          </a:p>
        </p:txBody>
      </p:sp>
      <p:pic>
        <p:nvPicPr>
          <p:cNvPr id="18436" name="Picture 4" descr="duda_4"/>
          <p:cNvPicPr>
            <a:picLocks noChangeAspect="1" noChangeArrowheads="1"/>
          </p:cNvPicPr>
          <p:nvPr/>
        </p:nvPicPr>
        <p:blipFill>
          <a:blip r:embed="rId3" cstate="print"/>
          <a:srcRect l="25735" r="25735" b="27457"/>
          <a:stretch>
            <a:fillRect/>
          </a:stretch>
        </p:blipFill>
        <p:spPr bwMode="auto">
          <a:xfrm>
            <a:off x="2667000" y="3051667"/>
            <a:ext cx="3962400" cy="3750772"/>
          </a:xfrm>
          <a:prstGeom prst="rect">
            <a:avLst/>
          </a:prstGeom>
          <a:noFill/>
          <a:ln w="9525">
            <a:noFill/>
            <a:miter lim="800000"/>
            <a:headEnd/>
            <a:tailEnd/>
          </a:ln>
        </p:spPr>
      </p:pic>
      <p:sp>
        <p:nvSpPr>
          <p:cNvPr id="18437" name="Text Box 7"/>
          <p:cNvSpPr txBox="1">
            <a:spLocks noChangeArrowheads="1"/>
          </p:cNvSpPr>
          <p:nvPr/>
        </p:nvSpPr>
        <p:spPr bwMode="auto">
          <a:xfrm>
            <a:off x="5410200" y="3124200"/>
            <a:ext cx="852488" cy="457200"/>
          </a:xfrm>
          <a:prstGeom prst="rect">
            <a:avLst/>
          </a:prstGeom>
          <a:noFill/>
          <a:ln w="9525">
            <a:noFill/>
            <a:miter lim="800000"/>
            <a:headEnd/>
            <a:tailEnd/>
          </a:ln>
        </p:spPr>
        <p:txBody>
          <a:bodyPr wrap="none">
            <a:spAutoFit/>
          </a:bodyPr>
          <a:lstStyle/>
          <a:p>
            <a:pPr eaLnBrk="1" hangingPunct="1"/>
            <a:r>
              <a:rPr lang="en-US" dirty="0">
                <a:latin typeface="cmmi10" pitchFamily="34" charset="0"/>
              </a:rPr>
              <a:t>k</a:t>
            </a:r>
            <a:r>
              <a:rPr lang="en-US" dirty="0">
                <a:latin typeface="cmr10" pitchFamily="34" charset="0"/>
              </a:rPr>
              <a:t> = 5</a:t>
            </a:r>
          </a:p>
        </p:txBody>
      </p:sp>
    </p:spTree>
    <p:extLst>
      <p:ext uri="{BB962C8B-B14F-4D97-AF65-F5344CB8AC3E}">
        <p14:creationId xmlns:p14="http://schemas.microsoft.com/office/powerpoint/2010/main" val="3013936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K-nearest neighbor classifier</a:t>
            </a:r>
            <a:endParaRPr lang="en-US" dirty="0"/>
          </a:p>
        </p:txBody>
      </p:sp>
      <p:sp>
        <p:nvSpPr>
          <p:cNvPr id="6" name="Content Placeholder 5"/>
          <p:cNvSpPr>
            <a:spLocks noGrp="1"/>
          </p:cNvSpPr>
          <p:nvPr>
            <p:ph idx="1"/>
          </p:nvPr>
        </p:nvSpPr>
        <p:spPr>
          <a:xfrm>
            <a:off x="457200" y="4419600"/>
            <a:ext cx="8229600" cy="1706563"/>
          </a:xfrm>
        </p:spPr>
        <p:txBody>
          <a:bodyPr/>
          <a:lstStyle/>
          <a:p>
            <a:r>
              <a:rPr lang="en-US" dirty="0" smtClean="0"/>
              <a:t>Which classifier is more robust to </a:t>
            </a:r>
            <a:r>
              <a:rPr lang="en-US" i="1" dirty="0" smtClean="0"/>
              <a:t>outliers</a:t>
            </a:r>
            <a:r>
              <a:rPr lang="en-US" dirty="0" smtClean="0"/>
              <a:t>?</a:t>
            </a:r>
            <a:endParaRPr lang="en-US" dirty="0"/>
          </a:p>
        </p:txBody>
      </p:sp>
      <p:pic>
        <p:nvPicPr>
          <p:cNvPr id="4" name="Picture 3" descr="Screen Shot 2015-11-17 at 1.12.50 PM.png"/>
          <p:cNvPicPr>
            <a:picLocks noChangeAspect="1"/>
          </p:cNvPicPr>
          <p:nvPr/>
        </p:nvPicPr>
        <p:blipFill rotWithShape="1">
          <a:blip r:embed="rId2">
            <a:extLst>
              <a:ext uri="{28A0092B-C50C-407E-A947-70E740481C1C}">
                <a14:useLocalDpi xmlns:a14="http://schemas.microsoft.com/office/drawing/2010/main" val="0"/>
              </a:ext>
            </a:extLst>
          </a:blip>
          <a:srcRect b="40165"/>
          <a:stretch/>
        </p:blipFill>
        <p:spPr>
          <a:xfrm>
            <a:off x="-76200" y="1772400"/>
            <a:ext cx="9448800" cy="2390546"/>
          </a:xfrm>
          <a:prstGeom prst="rect">
            <a:avLst/>
          </a:prstGeom>
        </p:spPr>
      </p:pic>
      <p:sp>
        <p:nvSpPr>
          <p:cNvPr id="5" name="TextBox 4"/>
          <p:cNvSpPr txBox="1"/>
          <p:nvPr/>
        </p:nvSpPr>
        <p:spPr>
          <a:xfrm>
            <a:off x="1447800" y="6324600"/>
            <a:ext cx="6391493" cy="369332"/>
          </a:xfrm>
          <a:prstGeom prst="rect">
            <a:avLst/>
          </a:prstGeom>
          <a:noFill/>
        </p:spPr>
        <p:txBody>
          <a:bodyPr wrap="none" rtlCol="0">
            <a:spAutoFit/>
          </a:bodyPr>
          <a:lstStyle/>
          <a:p>
            <a:r>
              <a:rPr lang="en-US" dirty="0" smtClean="0"/>
              <a:t>Credit: Andrej </a:t>
            </a:r>
            <a:r>
              <a:rPr lang="en-US" dirty="0" err="1" smtClean="0"/>
              <a:t>Karpathy</a:t>
            </a:r>
            <a:r>
              <a:rPr lang="en-US" dirty="0"/>
              <a:t>, </a:t>
            </a:r>
            <a:r>
              <a:rPr lang="en-US" dirty="0">
                <a:hlinkClick r:id="rId3"/>
              </a:rPr>
              <a:t>http://cs231n.github.io/classification/</a:t>
            </a:r>
            <a:endParaRPr lang="en-US" dirty="0"/>
          </a:p>
        </p:txBody>
      </p:sp>
    </p:spTree>
    <p:extLst>
      <p:ext uri="{BB962C8B-B14F-4D97-AF65-F5344CB8AC3E}">
        <p14:creationId xmlns:p14="http://schemas.microsoft.com/office/powerpoint/2010/main" val="9638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
            </a:r>
            <a:r>
              <a:rPr lang="en-US" dirty="0"/>
              <a:t>n</a:t>
            </a:r>
            <a:r>
              <a:rPr lang="en-US" dirty="0" smtClean="0"/>
              <a:t>earest neighbor classifier</a:t>
            </a:r>
            <a:endParaRPr lang="en-US" dirty="0"/>
          </a:p>
        </p:txBody>
      </p:sp>
      <p:pic>
        <p:nvPicPr>
          <p:cNvPr id="4" name="Picture 3" descr="Screen Shot 2015-11-17 at 11.5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111"/>
            <a:ext cx="9144000" cy="4030489"/>
          </a:xfrm>
          <a:prstGeom prst="rect">
            <a:avLst/>
          </a:prstGeom>
        </p:spPr>
      </p:pic>
      <p:sp>
        <p:nvSpPr>
          <p:cNvPr id="5" name="TextBox 4"/>
          <p:cNvSpPr txBox="1"/>
          <p:nvPr/>
        </p:nvSpPr>
        <p:spPr>
          <a:xfrm>
            <a:off x="1447800" y="6324600"/>
            <a:ext cx="6391493" cy="369332"/>
          </a:xfrm>
          <a:prstGeom prst="rect">
            <a:avLst/>
          </a:prstGeom>
          <a:noFill/>
        </p:spPr>
        <p:txBody>
          <a:bodyPr wrap="none" rtlCol="0">
            <a:spAutoFit/>
          </a:bodyPr>
          <a:lstStyle/>
          <a:p>
            <a:r>
              <a:rPr lang="en-US" dirty="0" smtClean="0"/>
              <a:t>Credit: Andrej </a:t>
            </a:r>
            <a:r>
              <a:rPr lang="en-US" dirty="0" err="1" smtClean="0"/>
              <a:t>Karpathy</a:t>
            </a:r>
            <a:r>
              <a:rPr lang="en-US" dirty="0"/>
              <a:t>, </a:t>
            </a:r>
            <a:r>
              <a:rPr lang="en-US" dirty="0">
                <a:hlinkClick r:id="rId3"/>
              </a:rPr>
              <a:t>http://cs231n.github.io/classification/</a:t>
            </a:r>
            <a:endParaRPr lang="en-US" dirty="0"/>
          </a:p>
        </p:txBody>
      </p:sp>
    </p:spTree>
    <p:extLst>
      <p:ext uri="{BB962C8B-B14F-4D97-AF65-F5344CB8AC3E}">
        <p14:creationId xmlns:p14="http://schemas.microsoft.com/office/powerpoint/2010/main" val="22630742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classifiers</a:t>
            </a:r>
            <a:endParaRPr lang="en-US" dirty="0"/>
          </a:p>
        </p:txBody>
      </p:sp>
      <p:sp>
        <p:nvSpPr>
          <p:cNvPr id="3" name="Content Placeholder 2"/>
          <p:cNvSpPr>
            <a:spLocks noGrp="1"/>
          </p:cNvSpPr>
          <p:nvPr>
            <p:ph idx="1"/>
          </p:nvPr>
        </p:nvSpPr>
        <p:spPr>
          <a:xfrm>
            <a:off x="228600" y="4800600"/>
            <a:ext cx="8686800" cy="1325563"/>
          </a:xfrm>
        </p:spPr>
        <p:txBody>
          <a:bodyPr/>
          <a:lstStyle/>
          <a:p>
            <a:r>
              <a:rPr lang="en-US" sz="2800" dirty="0" smtClean="0"/>
              <a:t>Find a </a:t>
            </a:r>
            <a:r>
              <a:rPr lang="en-US" sz="2800" i="1" dirty="0" smtClean="0"/>
              <a:t>linear function </a:t>
            </a:r>
            <a:r>
              <a:rPr lang="en-US" sz="2800" dirty="0" smtClean="0"/>
              <a:t>to separate the classes:</a:t>
            </a:r>
          </a:p>
          <a:p>
            <a:endParaRPr lang="en-US" sz="1200" dirty="0" smtClean="0"/>
          </a:p>
          <a:p>
            <a:pPr algn="ctr">
              <a:buNone/>
            </a:pPr>
            <a:r>
              <a:rPr lang="en-US" sz="2800" dirty="0">
                <a:solidFill>
                  <a:srgbClr val="0000FF"/>
                </a:solidFill>
              </a:rPr>
              <a:t>	</a:t>
            </a:r>
            <a:r>
              <a:rPr lang="en-US" sz="2800" dirty="0" smtClean="0">
                <a:solidFill>
                  <a:srgbClr val="0000FF"/>
                </a:solidFill>
              </a:rPr>
              <a:t>f(</a:t>
            </a:r>
            <a:r>
              <a:rPr lang="en-US" sz="2800" b="1" dirty="0" smtClean="0">
                <a:solidFill>
                  <a:srgbClr val="0000FF"/>
                </a:solidFill>
              </a:rPr>
              <a:t>x</a:t>
            </a:r>
            <a:r>
              <a:rPr lang="en-US" sz="2800" dirty="0" smtClean="0">
                <a:solidFill>
                  <a:srgbClr val="0000FF"/>
                </a:solidFill>
              </a:rPr>
              <a:t>) = </a:t>
            </a:r>
            <a:r>
              <a:rPr lang="en-US" sz="2800" dirty="0" err="1" smtClean="0">
                <a:solidFill>
                  <a:srgbClr val="0000FF"/>
                </a:solidFill>
              </a:rPr>
              <a:t>sgn</a:t>
            </a:r>
            <a:r>
              <a:rPr lang="en-US" sz="2800" dirty="0" smtClean="0">
                <a:solidFill>
                  <a:srgbClr val="0000FF"/>
                </a:solidFill>
              </a:rPr>
              <a:t>(</a:t>
            </a:r>
            <a:r>
              <a:rPr lang="en-US" sz="2800" b="1" dirty="0" smtClean="0">
                <a:solidFill>
                  <a:srgbClr val="0000FF"/>
                </a:solidFill>
              </a:rPr>
              <a:t>w </a:t>
            </a:r>
            <a:r>
              <a:rPr lang="en-US" sz="2800" dirty="0" smtClean="0">
                <a:solidFill>
                  <a:srgbClr val="0000FF"/>
                </a:solidFill>
                <a:sym typeface="Symbol"/>
              </a:rPr>
              <a:t> </a:t>
            </a:r>
            <a:r>
              <a:rPr lang="en-US" sz="2800" b="1" dirty="0" smtClean="0">
                <a:solidFill>
                  <a:srgbClr val="0000FF"/>
                </a:solidFill>
              </a:rPr>
              <a:t>x </a:t>
            </a:r>
            <a:r>
              <a:rPr lang="en-US" sz="2800" dirty="0" smtClean="0">
                <a:solidFill>
                  <a:srgbClr val="0000FF"/>
                </a:solidFill>
              </a:rPr>
              <a:t>+ b)</a:t>
            </a:r>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rot="16200000" flipH="1">
            <a:off x="2667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10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linear classifiers</a:t>
            </a:r>
            <a:endParaRPr lang="en-US" dirty="0"/>
          </a:p>
        </p:txBody>
      </p:sp>
      <p:pic>
        <p:nvPicPr>
          <p:cNvPr id="5" name="Picture 4" descr="Screen Shot 2015-11-17 at 12.1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3868"/>
            <a:ext cx="9144000" cy="4442604"/>
          </a:xfrm>
          <a:prstGeom prst="rect">
            <a:avLst/>
          </a:prstGeom>
        </p:spPr>
      </p:pic>
      <p:pic>
        <p:nvPicPr>
          <p:cNvPr id="6" name="Picture 5" descr="Screen Shot 2015-11-17 at 12.11.00 PM.png"/>
          <p:cNvPicPr>
            <a:picLocks noChangeAspect="1"/>
          </p:cNvPicPr>
          <p:nvPr/>
        </p:nvPicPr>
        <p:blipFill rotWithShape="1">
          <a:blip r:embed="rId3">
            <a:extLst>
              <a:ext uri="{28A0092B-C50C-407E-A947-70E740481C1C}">
                <a14:useLocalDpi xmlns:a14="http://schemas.microsoft.com/office/drawing/2010/main" val="0"/>
              </a:ext>
            </a:extLst>
          </a:blip>
          <a:srcRect t="1" b="38569"/>
          <a:stretch/>
        </p:blipFill>
        <p:spPr>
          <a:xfrm>
            <a:off x="0" y="4849368"/>
            <a:ext cx="9144000" cy="1170432"/>
          </a:xfrm>
          <a:prstGeom prst="rect">
            <a:avLst/>
          </a:prstGeom>
        </p:spPr>
      </p:pic>
      <p:sp>
        <p:nvSpPr>
          <p:cNvPr id="7" name="TextBox 6"/>
          <p:cNvSpPr txBox="1"/>
          <p:nvPr/>
        </p:nvSpPr>
        <p:spPr>
          <a:xfrm>
            <a:off x="1295400" y="6336268"/>
            <a:ext cx="6596678" cy="369332"/>
          </a:xfrm>
          <a:prstGeom prst="rect">
            <a:avLst/>
          </a:prstGeom>
          <a:noFill/>
        </p:spPr>
        <p:txBody>
          <a:bodyPr wrap="none" rtlCol="0">
            <a:spAutoFit/>
          </a:bodyPr>
          <a:lstStyle/>
          <a:p>
            <a:r>
              <a:rPr lang="en-US" dirty="0" smtClean="0"/>
              <a:t>Source: Andrej </a:t>
            </a:r>
            <a:r>
              <a:rPr lang="en-US" dirty="0" err="1" smtClean="0"/>
              <a:t>Karpathy</a:t>
            </a:r>
            <a:r>
              <a:rPr lang="en-US" dirty="0"/>
              <a:t>, </a:t>
            </a:r>
            <a:r>
              <a:rPr lang="en-US" dirty="0">
                <a:hlinkClick r:id="rId4"/>
              </a:rPr>
              <a:t>http://cs231n.github.io/linear-classify/</a:t>
            </a:r>
            <a:endParaRPr lang="en-US" dirty="0"/>
          </a:p>
        </p:txBody>
      </p:sp>
    </p:spTree>
    <p:extLst>
      <p:ext uri="{BB962C8B-B14F-4D97-AF65-F5344CB8AC3E}">
        <p14:creationId xmlns:p14="http://schemas.microsoft.com/office/powerpoint/2010/main" val="26871875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 neighbor vs. linear classifiers</a:t>
            </a:r>
            <a:endParaRPr lang="en-US" dirty="0"/>
          </a:p>
        </p:txBody>
      </p:sp>
      <p:sp>
        <p:nvSpPr>
          <p:cNvPr id="3" name="Content Placeholder 2"/>
          <p:cNvSpPr>
            <a:spLocks noGrp="1"/>
          </p:cNvSpPr>
          <p:nvPr>
            <p:ph idx="1"/>
          </p:nvPr>
        </p:nvSpPr>
        <p:spPr/>
        <p:txBody>
          <a:bodyPr/>
          <a:lstStyle/>
          <a:p>
            <a:pPr>
              <a:buFont typeface="Arial"/>
              <a:buChar char="•"/>
            </a:pPr>
            <a:r>
              <a:rPr lang="en-US" sz="2400" dirty="0" smtClean="0">
                <a:solidFill>
                  <a:srgbClr val="0000FF"/>
                </a:solidFill>
              </a:rPr>
              <a:t>NN pros:</a:t>
            </a:r>
          </a:p>
          <a:p>
            <a:pPr lvl="1"/>
            <a:r>
              <a:rPr lang="en-US" sz="2000" dirty="0" smtClean="0"/>
              <a:t>Simple to implement</a:t>
            </a:r>
          </a:p>
          <a:p>
            <a:pPr lvl="1"/>
            <a:r>
              <a:rPr lang="en-US" sz="2000" dirty="0" smtClean="0"/>
              <a:t>Decision boundaries not necessarily linear</a:t>
            </a:r>
          </a:p>
          <a:p>
            <a:pPr lvl="1"/>
            <a:r>
              <a:rPr lang="en-US" sz="2000" dirty="0" smtClean="0"/>
              <a:t>Works for any number of classes</a:t>
            </a:r>
          </a:p>
          <a:p>
            <a:pPr lvl="1"/>
            <a:r>
              <a:rPr lang="en-US" sz="2000" i="1" dirty="0" smtClean="0"/>
              <a:t>Nonparametric</a:t>
            </a:r>
            <a:r>
              <a:rPr lang="en-US" sz="2000" dirty="0" smtClean="0"/>
              <a:t> method</a:t>
            </a:r>
          </a:p>
          <a:p>
            <a:pPr>
              <a:buFont typeface="Arial"/>
              <a:buChar char="•"/>
            </a:pPr>
            <a:r>
              <a:rPr lang="en-US" sz="2400" dirty="0" smtClean="0">
                <a:solidFill>
                  <a:srgbClr val="FF0000"/>
                </a:solidFill>
              </a:rPr>
              <a:t>NN cons:</a:t>
            </a:r>
          </a:p>
          <a:p>
            <a:pPr lvl="1"/>
            <a:r>
              <a:rPr lang="en-US" sz="2000" dirty="0" smtClean="0"/>
              <a:t>Need good distance function</a:t>
            </a:r>
          </a:p>
          <a:p>
            <a:pPr lvl="1"/>
            <a:r>
              <a:rPr lang="en-US" sz="2000" dirty="0" smtClean="0"/>
              <a:t>Slow at test time</a:t>
            </a:r>
          </a:p>
          <a:p>
            <a:pPr>
              <a:buFont typeface="Arial"/>
              <a:buChar char="•"/>
            </a:pPr>
            <a:r>
              <a:rPr lang="en-US" sz="2400" dirty="0" smtClean="0">
                <a:solidFill>
                  <a:srgbClr val="0000FF"/>
                </a:solidFill>
              </a:rPr>
              <a:t>Linear pros:</a:t>
            </a:r>
          </a:p>
          <a:p>
            <a:pPr lvl="1"/>
            <a:r>
              <a:rPr lang="en-US" sz="2000" dirty="0" smtClean="0"/>
              <a:t>Low-dimensional </a:t>
            </a:r>
            <a:r>
              <a:rPr lang="en-US" sz="2000" i="1" dirty="0" smtClean="0"/>
              <a:t>parametric</a:t>
            </a:r>
            <a:r>
              <a:rPr lang="en-US" sz="2000" dirty="0" smtClean="0"/>
              <a:t> representation</a:t>
            </a:r>
          </a:p>
          <a:p>
            <a:pPr lvl="1"/>
            <a:r>
              <a:rPr lang="en-US" sz="2000" dirty="0" smtClean="0"/>
              <a:t>Very fast at test time</a:t>
            </a:r>
          </a:p>
          <a:p>
            <a:pPr>
              <a:buFont typeface="Arial"/>
              <a:buChar char="•"/>
            </a:pPr>
            <a:r>
              <a:rPr lang="en-US" sz="2400" dirty="0" smtClean="0">
                <a:solidFill>
                  <a:srgbClr val="FF0000"/>
                </a:solidFill>
              </a:rPr>
              <a:t>Linear cons:</a:t>
            </a:r>
          </a:p>
          <a:p>
            <a:pPr lvl="1"/>
            <a:r>
              <a:rPr lang="en-US" sz="2000" dirty="0" smtClean="0"/>
              <a:t>Works for two classes</a:t>
            </a:r>
          </a:p>
          <a:p>
            <a:pPr lvl="1"/>
            <a:r>
              <a:rPr lang="en-US" sz="2000" dirty="0" smtClean="0"/>
              <a:t>How to train the linear function?</a:t>
            </a:r>
          </a:p>
          <a:p>
            <a:pPr lvl="1"/>
            <a:r>
              <a:rPr lang="en-US" sz="2000" dirty="0" smtClean="0"/>
              <a:t>What if data is not linearly separable?</a:t>
            </a:r>
            <a:endParaRPr lang="en-US" sz="2000" dirty="0"/>
          </a:p>
        </p:txBody>
      </p:sp>
    </p:spTree>
    <p:extLst>
      <p:ext uri="{BB962C8B-B14F-4D97-AF65-F5344CB8AC3E}">
        <p14:creationId xmlns:p14="http://schemas.microsoft.com/office/powerpoint/2010/main" val="165938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smtClean="0"/>
              <a:t>Support vector machines</a:t>
            </a:r>
          </a:p>
        </p:txBody>
      </p:sp>
      <p:sp>
        <p:nvSpPr>
          <p:cNvPr id="4100" name="Rectangle 3"/>
          <p:cNvSpPr>
            <a:spLocks noGrp="1" noChangeArrowheads="1"/>
          </p:cNvSpPr>
          <p:nvPr>
            <p:ph type="body" idx="1"/>
          </p:nvPr>
        </p:nvSpPr>
        <p:spPr>
          <a:xfrm>
            <a:off x="685800" y="914400"/>
            <a:ext cx="8229600" cy="5257800"/>
          </a:xfrm>
        </p:spPr>
        <p:txBody>
          <a:bodyPr/>
          <a:lstStyle/>
          <a:p>
            <a:pPr>
              <a:buFontTx/>
              <a:buChar char="•"/>
            </a:pPr>
            <a:r>
              <a:rPr lang="en-US" dirty="0" smtClean="0"/>
              <a:t>When the data is linearly separable, there may be more than one separator (</a:t>
            </a:r>
            <a:r>
              <a:rPr lang="en-US" dirty="0" err="1" smtClean="0"/>
              <a:t>hyperplane</a:t>
            </a:r>
            <a:r>
              <a:rPr lang="en-US" dirty="0" smtClean="0"/>
              <a:t>)</a:t>
            </a:r>
          </a:p>
        </p:txBody>
      </p:sp>
      <p:sp>
        <p:nvSpPr>
          <p:cNvPr id="4101"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2"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3"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4"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5"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6"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4"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9"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3" name="Text Box 27"/>
          <p:cNvSpPr txBox="1">
            <a:spLocks noChangeArrowheads="1"/>
          </p:cNvSpPr>
          <p:nvPr/>
        </p:nvSpPr>
        <p:spPr bwMode="auto">
          <a:xfrm>
            <a:off x="5799150" y="5297488"/>
            <a:ext cx="2427268" cy="830997"/>
          </a:xfrm>
          <a:prstGeom prst="rect">
            <a:avLst/>
          </a:prstGeom>
          <a:noFill/>
          <a:ln w="9525">
            <a:noFill/>
            <a:miter lim="800000"/>
            <a:headEnd/>
            <a:tailEnd/>
          </a:ln>
        </p:spPr>
        <p:txBody>
          <a:bodyPr wrap="none">
            <a:spAutoFit/>
          </a:bodyPr>
          <a:lstStyle/>
          <a:p>
            <a:pPr algn="ctr" eaLnBrk="0" hangingPunct="0"/>
            <a:r>
              <a:rPr lang="en-US" sz="2400" dirty="0">
                <a:solidFill>
                  <a:srgbClr val="000000"/>
                </a:solidFill>
                <a:cs typeface="Arial" charset="0"/>
              </a:rPr>
              <a:t>Which </a:t>
            </a:r>
            <a:r>
              <a:rPr lang="en-US" sz="2400" dirty="0" smtClean="0">
                <a:solidFill>
                  <a:srgbClr val="000000"/>
                </a:solidFill>
                <a:cs typeface="Arial" charset="0"/>
              </a:rPr>
              <a:t>separator</a:t>
            </a:r>
            <a:r>
              <a:rPr lang="en-US" sz="2400" dirty="0">
                <a:solidFill>
                  <a:srgbClr val="000000"/>
                </a:solidFill>
                <a:cs typeface="Arial" charset="0"/>
              </a:rPr>
              <a:t/>
            </a:r>
            <a:br>
              <a:rPr lang="en-US" sz="2400" dirty="0">
                <a:solidFill>
                  <a:srgbClr val="000000"/>
                </a:solidFill>
                <a:cs typeface="Arial" charset="0"/>
              </a:rPr>
            </a:br>
            <a:r>
              <a:rPr lang="en-US" sz="2400" dirty="0">
                <a:solidFill>
                  <a:srgbClr val="000000"/>
                </a:solidFill>
                <a:cs typeface="Arial" charset="0"/>
              </a:rPr>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Tree>
    <p:extLst>
      <p:ext uri="{BB962C8B-B14F-4D97-AF65-F5344CB8AC3E}">
        <p14:creationId xmlns:p14="http://schemas.microsoft.com/office/powerpoint/2010/main" val="310516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dirty="0" smtClean="0"/>
              <a:t>Support vector machines</a:t>
            </a:r>
          </a:p>
        </p:txBody>
      </p:sp>
      <p:sp>
        <p:nvSpPr>
          <p:cNvPr id="5126" name="Rectangle 3"/>
          <p:cNvSpPr>
            <a:spLocks noGrp="1" noChangeArrowheads="1"/>
          </p:cNvSpPr>
          <p:nvPr>
            <p:ph type="body" idx="1"/>
          </p:nvPr>
        </p:nvSpPr>
        <p:spPr/>
        <p:txBody>
          <a:bodyPr/>
          <a:lstStyle/>
          <a:p>
            <a:pPr>
              <a:buFontTx/>
              <a:buChar char="•"/>
            </a:pPr>
            <a:r>
              <a:rPr lang="en-US" dirty="0" smtClean="0"/>
              <a:t>Find </a:t>
            </a:r>
            <a:r>
              <a:rPr lang="en-US" dirty="0" err="1" smtClean="0"/>
              <a:t>hyperplane</a:t>
            </a:r>
            <a:r>
              <a:rPr lang="en-US" dirty="0" smtClean="0"/>
              <a:t> that maximizes the </a:t>
            </a:r>
            <a:r>
              <a:rPr lang="en-US" i="1" dirty="0" smtClean="0"/>
              <a:t>margin </a:t>
            </a:r>
            <a:r>
              <a:rPr lang="en-US" dirty="0" smtClean="0"/>
              <a:t>between the positive and negative examples</a:t>
            </a:r>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27022" name="Equation" r:id="rId4" imgW="2336760" imgH="457200" progId="Equation.3">
                  <p:embed/>
                </p:oleObj>
              </mc:Choice>
              <mc:Fallback>
                <p:oleObj name="Equation" r:id="rId4" imgW="23367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470525"/>
            <a:ext cx="960438" cy="396875"/>
          </a:xfrm>
          <a:prstGeom prst="rect">
            <a:avLst/>
          </a:prstGeom>
          <a:noFill/>
          <a:ln w="9525">
            <a:noFill/>
            <a:miter lim="800000"/>
            <a:headEnd/>
            <a:tailEnd/>
          </a:ln>
        </p:spPr>
        <p:txBody>
          <a:bodyPr wrap="none">
            <a:spAutoFit/>
          </a:bodyPr>
          <a:lstStyle/>
          <a:p>
            <a:r>
              <a:rPr lang="en-US" sz="2000"/>
              <a:t>Margin</a:t>
            </a:r>
          </a:p>
        </p:txBody>
      </p:sp>
      <p:sp>
        <p:nvSpPr>
          <p:cNvPr id="5128"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29"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0"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1"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2"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3"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4"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5"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6"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7"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8"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9"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Line 19"/>
          <p:cNvSpPr>
            <a:spLocks noChangeShapeType="1"/>
          </p:cNvSpPr>
          <p:nvPr/>
        </p:nvSpPr>
        <p:spPr bwMode="auto">
          <a:xfrm>
            <a:off x="1417638" y="2441575"/>
            <a:ext cx="2276475" cy="2962275"/>
          </a:xfrm>
          <a:prstGeom prst="line">
            <a:avLst/>
          </a:prstGeom>
          <a:noFill/>
          <a:ln w="38100">
            <a:solidFill>
              <a:schemeClr val="tx1"/>
            </a:solidFill>
            <a:round/>
            <a:headEnd/>
            <a:tailEnd/>
          </a:ln>
        </p:spPr>
        <p:txBody>
          <a:bodyPr/>
          <a:lstStyle/>
          <a:p>
            <a:endParaRPr lang="en-US"/>
          </a:p>
        </p:txBody>
      </p:sp>
      <p:sp>
        <p:nvSpPr>
          <p:cNvPr id="5142"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p:spPr>
        <p:txBody>
          <a:bodyPr/>
          <a:lstStyle/>
          <a:p>
            <a:endParaRPr lang="en-US"/>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p:spPr>
        <p:txBody>
          <a:bodyPr/>
          <a:lstStyle/>
          <a:p>
            <a:endParaRPr lang="en-US"/>
          </a:p>
        </p:txBody>
      </p:sp>
      <p:sp>
        <p:nvSpPr>
          <p:cNvPr id="5146"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47"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48"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104923" name="Line 27"/>
          <p:cNvSpPr>
            <a:spLocks noChangeShapeType="1"/>
          </p:cNvSpPr>
          <p:nvPr/>
        </p:nvSpPr>
        <p:spPr bwMode="auto">
          <a:xfrm flipV="1">
            <a:off x="3378200" y="5157788"/>
            <a:ext cx="631825" cy="493712"/>
          </a:xfrm>
          <a:prstGeom prst="line">
            <a:avLst/>
          </a:prstGeom>
          <a:noFill/>
          <a:ln w="19050">
            <a:solidFill>
              <a:srgbClr val="FF0000"/>
            </a:solidFill>
            <a:round/>
            <a:headEnd type="stealth" w="med" len="med"/>
            <a:tailEnd type="stealth" w="med" len="med"/>
          </a:ln>
        </p:spPr>
        <p:txBody>
          <a:bodyPr/>
          <a:lstStyle/>
          <a:p>
            <a:endParaRPr lang="en-US"/>
          </a:p>
        </p:txBody>
      </p:sp>
      <p:sp>
        <p:nvSpPr>
          <p:cNvPr id="1104924" name="Freeform 28"/>
          <p:cNvSpPr>
            <a:spLocks/>
          </p:cNvSpPr>
          <p:nvPr/>
        </p:nvSpPr>
        <p:spPr bwMode="auto">
          <a:xfrm>
            <a:off x="815975" y="3984625"/>
            <a:ext cx="1044575" cy="1406525"/>
          </a:xfrm>
          <a:custGeom>
            <a:avLst/>
            <a:gdLst>
              <a:gd name="T0" fmla="*/ 2147483647 w 792"/>
              <a:gd name="T1" fmla="*/ 0 h 1094"/>
              <a:gd name="T2" fmla="*/ 2147483647 w 792"/>
              <a:gd name="T3" fmla="*/ 2147483647 h 1094"/>
              <a:gd name="T4" fmla="*/ 0 w 792"/>
              <a:gd name="T5" fmla="*/ 2147483647 h 1094"/>
              <a:gd name="T6" fmla="*/ 0 60000 65536"/>
              <a:gd name="T7" fmla="*/ 0 60000 65536"/>
              <a:gd name="T8" fmla="*/ 0 60000 65536"/>
              <a:gd name="T9" fmla="*/ 0 w 792"/>
              <a:gd name="T10" fmla="*/ 0 h 1094"/>
              <a:gd name="T11" fmla="*/ 792 w 792"/>
              <a:gd name="T12" fmla="*/ 1094 h 1094"/>
            </a:gdLst>
            <a:ahLst/>
            <a:cxnLst>
              <a:cxn ang="T6">
                <a:pos x="T0" y="T1"/>
              </a:cxn>
              <a:cxn ang="T7">
                <a:pos x="T2" y="T3"/>
              </a:cxn>
              <a:cxn ang="T8">
                <a:pos x="T4" y="T5"/>
              </a:cxn>
            </a:cxnLst>
            <a:rect l="T9" t="T10" r="T11" b="T12"/>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p:spPr>
        <p:txBody>
          <a:bodyPr/>
          <a:lstStyle/>
          <a:p>
            <a:endParaRPr lang="en-US"/>
          </a:p>
        </p:txBody>
      </p:sp>
      <p:sp>
        <p:nvSpPr>
          <p:cNvPr id="1104925" name="Freeform 29"/>
          <p:cNvSpPr>
            <a:spLocks/>
          </p:cNvSpPr>
          <p:nvPr/>
        </p:nvSpPr>
        <p:spPr bwMode="auto">
          <a:xfrm>
            <a:off x="784225" y="4664075"/>
            <a:ext cx="1517650" cy="739775"/>
          </a:xfrm>
          <a:custGeom>
            <a:avLst/>
            <a:gdLst>
              <a:gd name="T0" fmla="*/ 2147483647 w 1152"/>
              <a:gd name="T1" fmla="*/ 0 h 576"/>
              <a:gd name="T2" fmla="*/ 2147483647 w 1152"/>
              <a:gd name="T3" fmla="*/ 2147483647 h 576"/>
              <a:gd name="T4" fmla="*/ 0 w 1152"/>
              <a:gd name="T5" fmla="*/ 2147483647 h 576"/>
              <a:gd name="T6" fmla="*/ 0 60000 65536"/>
              <a:gd name="T7" fmla="*/ 0 60000 65536"/>
              <a:gd name="T8" fmla="*/ 0 60000 65536"/>
              <a:gd name="T9" fmla="*/ 0 w 1152"/>
              <a:gd name="T10" fmla="*/ 0 h 576"/>
              <a:gd name="T11" fmla="*/ 1152 w 1152"/>
              <a:gd name="T12" fmla="*/ 576 h 576"/>
            </a:gdLst>
            <a:ahLst/>
            <a:cxnLst>
              <a:cxn ang="T6">
                <a:pos x="T0" y="T1"/>
              </a:cxn>
              <a:cxn ang="T7">
                <a:pos x="T2" y="T3"/>
              </a:cxn>
              <a:cxn ang="T8">
                <a:pos x="T4" y="T5"/>
              </a:cxn>
            </a:cxnLst>
            <a:rect l="T9" t="T10" r="T11" b="T12"/>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p:spPr>
        <p:txBody>
          <a:bodyPr/>
          <a:lstStyle/>
          <a:p>
            <a:endParaRPr lang="en-US"/>
          </a:p>
        </p:txBody>
      </p:sp>
      <p:sp>
        <p:nvSpPr>
          <p:cNvPr id="1104926" name="Freeform 30"/>
          <p:cNvSpPr>
            <a:spLocks/>
          </p:cNvSpPr>
          <p:nvPr/>
        </p:nvSpPr>
        <p:spPr bwMode="auto">
          <a:xfrm>
            <a:off x="815976" y="3879835"/>
            <a:ext cx="1917728" cy="1511315"/>
          </a:xfrm>
          <a:custGeom>
            <a:avLst/>
            <a:gdLst>
              <a:gd name="T0" fmla="*/ 2147483647 w 1416"/>
              <a:gd name="T1" fmla="*/ 0 h 1142"/>
              <a:gd name="T2" fmla="*/ 2147483647 w 1416"/>
              <a:gd name="T3" fmla="*/ 2147483647 h 1142"/>
              <a:gd name="T4" fmla="*/ 0 w 1416"/>
              <a:gd name="T5" fmla="*/ 2147483647 h 1142"/>
              <a:gd name="T6" fmla="*/ 0 60000 65536"/>
              <a:gd name="T7" fmla="*/ 0 60000 65536"/>
              <a:gd name="T8" fmla="*/ 0 60000 65536"/>
              <a:gd name="T9" fmla="*/ 0 w 1416"/>
              <a:gd name="T10" fmla="*/ 0 h 1142"/>
              <a:gd name="T11" fmla="*/ 1416 w 1416"/>
              <a:gd name="T12" fmla="*/ 1142 h 1142"/>
              <a:gd name="connsiteX0" fmla="*/ 10281 w 10281"/>
              <a:gd name="connsiteY0" fmla="*/ 0 h 10292"/>
              <a:gd name="connsiteX1" fmla="*/ 4936 w 10281"/>
              <a:gd name="connsiteY1" fmla="*/ 6150 h 10292"/>
              <a:gd name="connsiteX2" fmla="*/ 0 w 10281"/>
              <a:gd name="connsiteY2" fmla="*/ 10292 h 10292"/>
            </a:gdLst>
            <a:ahLst/>
            <a:cxnLst>
              <a:cxn ang="0">
                <a:pos x="connsiteX0" y="connsiteY0"/>
              </a:cxn>
              <a:cxn ang="0">
                <a:pos x="connsiteX1" y="connsiteY1"/>
              </a:cxn>
              <a:cxn ang="0">
                <a:pos x="connsiteX2" y="connsiteY2"/>
              </a:cxn>
            </a:cxnLst>
            <a:rect l="l" t="t" r="r" b="b"/>
            <a:pathLst>
              <a:path w="10281" h="10292">
                <a:moveTo>
                  <a:pt x="10281" y="0"/>
                </a:moveTo>
                <a:cubicBezTo>
                  <a:pt x="9441" y="972"/>
                  <a:pt x="6603" y="4486"/>
                  <a:pt x="4936" y="6150"/>
                </a:cubicBezTo>
                <a:cubicBezTo>
                  <a:pt x="3270" y="7814"/>
                  <a:pt x="1031" y="9434"/>
                  <a:pt x="0" y="10292"/>
                </a:cubicBezTo>
              </a:path>
            </a:pathLst>
          </a:custGeom>
          <a:noFill/>
          <a:ln w="19050">
            <a:solidFill>
              <a:srgbClr val="FF0000"/>
            </a:solidFill>
            <a:round/>
            <a:headEnd type="stealth" w="lg" len="lg"/>
            <a:tailEnd/>
          </a:ln>
        </p:spPr>
        <p:txBody>
          <a:bodyPr/>
          <a:lstStyle/>
          <a:p>
            <a:endParaRPr lang="en-US"/>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p:spPr>
        <p:txBody>
          <a:bodyPr wrap="none">
            <a:spAutoFit/>
          </a:bodyPr>
          <a:lstStyle/>
          <a:p>
            <a:r>
              <a:rPr lang="en-US" sz="2000"/>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p:spPr>
        <p:txBody>
          <a:bodyPr wrap="none" anchor="ctr"/>
          <a:lstStyle/>
          <a:p>
            <a:endParaRPr lang="en-US"/>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p:spPr>
        <p:txBody>
          <a:bodyPr wrap="none" anchor="ctr"/>
          <a:lstStyle/>
          <a:p>
            <a:endParaRPr lang="en-US"/>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p:spPr>
        <p:txBody>
          <a:bodyPr wrap="none" anchor="ctr"/>
          <a:lstStyle/>
          <a:p>
            <a:endParaRPr lang="en-US"/>
          </a:p>
        </p:txBody>
      </p:sp>
      <p:sp>
        <p:nvSpPr>
          <p:cNvPr id="5157" name="Text Box 35"/>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r>
              <a:rPr lang="en-US" sz="1800"/>
              <a:t>C. Burges, </a:t>
            </a:r>
            <a:r>
              <a:rPr lang="en-US" sz="1800">
                <a:hlinkClick r:id="rId6"/>
              </a:rPr>
              <a:t>A Tutorial on Support Vector Machines for Pattern Recognition</a:t>
            </a:r>
            <a:r>
              <a:rPr lang="en-US" sz="1800"/>
              <a:t>,  Data Mining and Knowledge Discovery, 1998 </a:t>
            </a:r>
          </a:p>
        </p:txBody>
      </p:sp>
      <p:sp>
        <p:nvSpPr>
          <p:cNvPr id="1104932" name="Text Box 36"/>
          <p:cNvSpPr txBox="1">
            <a:spLocks noChangeArrowheads="1"/>
          </p:cNvSpPr>
          <p:nvPr/>
        </p:nvSpPr>
        <p:spPr bwMode="auto">
          <a:xfrm>
            <a:off x="4724400" y="3886200"/>
            <a:ext cx="2971800" cy="701675"/>
          </a:xfrm>
          <a:prstGeom prst="rect">
            <a:avLst/>
          </a:prstGeom>
          <a:noFill/>
          <a:ln w="9525">
            <a:noFill/>
            <a:miter lim="800000"/>
            <a:headEnd/>
            <a:tailEnd/>
          </a:ln>
        </p:spPr>
        <p:txBody>
          <a:bodyPr>
            <a:spAutoFit/>
          </a:bodyPr>
          <a:lstStyle/>
          <a:p>
            <a:r>
              <a:rPr lang="en-US" sz="2000"/>
              <a:t>Distance between point and hyperplane:</a:t>
            </a:r>
          </a:p>
        </p:txBody>
      </p:sp>
      <p:graphicFrame>
        <p:nvGraphicFramePr>
          <p:cNvPr id="1104933" name="Object 37"/>
          <p:cNvGraphicFramePr>
            <a:graphicFrameLocks noGrp="1" noChangeAspect="1"/>
          </p:cNvGraphicFramePr>
          <p:nvPr>
            <p:ph sz="half" idx="4294967295"/>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27023" name="Equation" r:id="rId7" imgW="698400" imgH="419040" progId="Equation.3">
                  <p:embed/>
                </p:oleObj>
              </mc:Choice>
              <mc:Fallback>
                <p:oleObj name="Equation" r:id="rId7" imgW="69840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p:spPr>
        <p:txBody>
          <a:bodyPr>
            <a:spAutoFit/>
          </a:bodyPr>
          <a:lstStyle/>
          <a:p>
            <a:r>
              <a:rPr lang="en-US" sz="2000"/>
              <a:t>For support 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27024" name="Equation" r:id="rId9" imgW="876240" imgH="228600" progId="Equation.3">
                  <p:embed/>
                </p:oleObj>
              </mc:Choice>
              <mc:Fallback>
                <p:oleObj name="Equation" r:id="rId9" imgW="87624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38" name="Text Box 42"/>
          <p:cNvSpPr txBox="1">
            <a:spLocks noChangeArrowheads="1"/>
          </p:cNvSpPr>
          <p:nvPr/>
        </p:nvSpPr>
        <p:spPr bwMode="auto">
          <a:xfrm>
            <a:off x="4724400" y="4876800"/>
            <a:ext cx="4114800" cy="457200"/>
          </a:xfrm>
          <a:prstGeom prst="rect">
            <a:avLst/>
          </a:prstGeom>
          <a:noFill/>
          <a:ln w="9525">
            <a:noFill/>
            <a:miter lim="800000"/>
            <a:headEnd/>
            <a:tailEnd/>
          </a:ln>
        </p:spPr>
        <p:txBody>
          <a:bodyPr>
            <a:spAutoFit/>
          </a:bodyPr>
          <a:lstStyle/>
          <a:p>
            <a:r>
              <a:rPr lang="en-US" sz="2000"/>
              <a:t>Therefore, the margin is  </a:t>
            </a:r>
            <a:r>
              <a:rPr lang="en-US">
                <a:latin typeface="Times New Roman" pitchFamily="18" charset="0"/>
              </a:rPr>
              <a:t>2 / ||</a:t>
            </a:r>
            <a:r>
              <a:rPr lang="en-US" b="1">
                <a:latin typeface="Times New Roman" pitchFamily="18" charset="0"/>
              </a:rPr>
              <a:t>w</a:t>
            </a:r>
            <a:r>
              <a:rPr lang="en-US">
                <a:latin typeface="Times New Roman" pitchFamily="18" charset="0"/>
              </a:rPr>
              <a:t>||</a:t>
            </a:r>
            <a:r>
              <a:rPr lang="en-US" sz="2000">
                <a:latin typeface="Times New Roman" pitchFamily="18" charset="0"/>
              </a:rPr>
              <a:t> </a:t>
            </a:r>
          </a:p>
        </p:txBody>
      </p:sp>
    </p:spTree>
    <p:extLst>
      <p:ext uri="{BB962C8B-B14F-4D97-AF65-F5344CB8AC3E}">
        <p14:creationId xmlns:p14="http://schemas.microsoft.com/office/powerpoint/2010/main" val="310365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49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4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49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49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49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49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49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49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49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49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049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49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049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49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04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5141" grpId="0" animBg="1"/>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2" grpId="0"/>
      <p:bldP spid="1104935" grpId="0"/>
      <p:bldP spid="110493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533400" y="76200"/>
            <a:ext cx="8458200" cy="838200"/>
          </a:xfrm>
        </p:spPr>
        <p:txBody>
          <a:bodyPr/>
          <a:lstStyle/>
          <a:p>
            <a:r>
              <a:rPr lang="en-US" smtClean="0"/>
              <a:t>Finding the maximum margin hyperplane</a:t>
            </a:r>
          </a:p>
        </p:txBody>
      </p:sp>
      <p:sp>
        <p:nvSpPr>
          <p:cNvPr id="991235" name="Rectangle 3"/>
          <p:cNvSpPr>
            <a:spLocks noGrp="1" noChangeArrowheads="1"/>
          </p:cNvSpPr>
          <p:nvPr>
            <p:ph type="body" idx="1"/>
          </p:nvPr>
        </p:nvSpPr>
        <p:spPr/>
        <p:txBody>
          <a:bodyPr/>
          <a:lstStyle/>
          <a:p>
            <a:pPr marL="533400" indent="-533400">
              <a:buFontTx/>
              <a:buAutoNum type="arabicPeriod"/>
            </a:pPr>
            <a:r>
              <a:rPr lang="en-US" dirty="0" smtClean="0"/>
              <a:t>Maximize margin </a:t>
            </a:r>
            <a:r>
              <a:rPr lang="en-US" dirty="0" smtClean="0">
                <a:latin typeface="Times New Roman" pitchFamily="18" charset="0"/>
              </a:rPr>
              <a:t>2 / ||</a:t>
            </a:r>
            <a:r>
              <a:rPr lang="en-US" b="1" dirty="0" smtClean="0">
                <a:latin typeface="Times New Roman" pitchFamily="18" charset="0"/>
              </a:rPr>
              <a:t>w</a:t>
            </a:r>
            <a:r>
              <a:rPr lang="en-US" dirty="0" smtClean="0">
                <a:latin typeface="Times New Roman" pitchFamily="18" charset="0"/>
              </a:rPr>
              <a:t>||</a:t>
            </a:r>
          </a:p>
          <a:p>
            <a:pPr marL="533400" indent="-533400">
              <a:buFontTx/>
              <a:buAutoNum type="arabicPeriod"/>
            </a:pPr>
            <a:r>
              <a:rPr lang="en-US" dirty="0" smtClean="0"/>
              <a:t>Correctly classify all training data:</a:t>
            </a:r>
            <a:br>
              <a:rPr lang="en-US" dirty="0" smtClean="0"/>
            </a:br>
            <a:r>
              <a:rPr lang="en-US" dirty="0" smtClean="0"/>
              <a:t/>
            </a:r>
            <a:br>
              <a:rPr lang="en-US" dirty="0" smtClean="0"/>
            </a:br>
            <a:r>
              <a:rPr lang="en-US" i="1" dirty="0" smtClean="0">
                <a:latin typeface="Times New Roman" pitchFamily="18" charset="0"/>
              </a:rPr>
              <a:t/>
            </a:r>
            <a:br>
              <a:rPr lang="en-US" i="1" dirty="0" smtClean="0">
                <a:latin typeface="Times New Roman" pitchFamily="18" charset="0"/>
              </a:rPr>
            </a:br>
            <a:r>
              <a:rPr lang="en-US" i="1" dirty="0" smtClean="0">
                <a:latin typeface="Times New Roman" pitchFamily="18" charset="0"/>
              </a:rPr>
              <a:t/>
            </a:r>
            <a:br>
              <a:rPr lang="en-US" i="1" dirty="0" smtClean="0">
                <a:latin typeface="Times New Roman" pitchFamily="18" charset="0"/>
              </a:rPr>
            </a:br>
            <a:endParaRPr lang="en-US" sz="800" dirty="0" smtClean="0">
              <a:latin typeface="Times New Roman" pitchFamily="18" charset="0"/>
              <a:cs typeface="Arial" charset="0"/>
            </a:endParaRPr>
          </a:p>
          <a:p>
            <a:pPr marL="533400" indent="-533400"/>
            <a:r>
              <a:rPr lang="en-US" i="1" dirty="0" smtClean="0">
                <a:cs typeface="Arial" charset="0"/>
              </a:rPr>
              <a:t>Quadratic optimization problem</a:t>
            </a:r>
            <a:r>
              <a:rPr lang="en-US" dirty="0" smtClean="0">
                <a:cs typeface="Arial" charset="0"/>
              </a:rPr>
              <a:t>:</a:t>
            </a:r>
            <a:br>
              <a:rPr lang="en-US" dirty="0" smtClean="0">
                <a:cs typeface="Arial" charset="0"/>
              </a:rPr>
            </a:br>
            <a:endParaRPr lang="en-US" dirty="0" smtClean="0">
              <a:cs typeface="Arial" charset="0"/>
            </a:endParaRPr>
          </a:p>
          <a:p>
            <a:pPr marL="533400" indent="-533400"/>
            <a:r>
              <a:rPr lang="en-US" dirty="0" smtClean="0">
                <a:cs typeface="Arial" charset="0"/>
              </a:rPr>
              <a:t>		</a:t>
            </a:r>
            <a:endParaRPr lang="el-GR" dirty="0" smtClean="0"/>
          </a:p>
        </p:txBody>
      </p:sp>
      <p:sp>
        <p:nvSpPr>
          <p:cNvPr id="6150" name="Text Box 15"/>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r>
              <a:rPr lang="en-US" sz="1800"/>
              <a:t>C. Burges, </a:t>
            </a:r>
            <a:r>
              <a:rPr lang="en-US" sz="1800">
                <a:hlinkClick r:id="rId4"/>
              </a:rPr>
              <a:t>A Tutorial on Support Vector Machines for Pattern Recognition</a:t>
            </a:r>
            <a:r>
              <a:rPr lang="en-US" sz="1800"/>
              <a:t>,  Data Mining and Knowledge Discovery, 1998 </a:t>
            </a:r>
          </a:p>
        </p:txBody>
      </p:sp>
      <p:graphicFrame>
        <p:nvGraphicFramePr>
          <p:cNvPr id="991249" name="Object 17"/>
          <p:cNvGraphicFramePr>
            <a:graphicFrameLocks noGrp="1" noChangeAspect="1"/>
          </p:cNvGraphicFramePr>
          <p:nvPr>
            <p:ph sz="half" idx="4294967295"/>
            <p:extLst>
              <p:ext uri="{D42A27DB-BD31-4B8C-83A1-F6EECF244321}">
                <p14:modId xmlns:p14="http://schemas.microsoft.com/office/powerpoint/2010/main" val="1417625733"/>
              </p:ext>
            </p:extLst>
          </p:nvPr>
        </p:nvGraphicFramePr>
        <p:xfrm>
          <a:off x="872669" y="4361910"/>
          <a:ext cx="7356931" cy="1143000"/>
        </p:xfrm>
        <a:graphic>
          <a:graphicData uri="http://schemas.openxmlformats.org/presentationml/2006/ole">
            <mc:AlternateContent xmlns:mc="http://schemas.openxmlformats.org/markup-compatibility/2006">
              <mc:Choice xmlns:v="urn:schemas-microsoft-com:vml" Requires="v">
                <p:oleObj spid="_x0000_s128031" name="Equation" r:id="rId5" imgW="2527200" imgH="393480" progId="Equation.3">
                  <p:embed/>
                </p:oleObj>
              </mc:Choice>
              <mc:Fallback>
                <p:oleObj name="Equation" r:id="rId5" imgW="2527200" imgH="393480" progId="Equation.3">
                  <p:embed/>
                  <p:pic>
                    <p:nvPicPr>
                      <p:cNvPr id="0" name=""/>
                      <p:cNvPicPr>
                        <a:picLocks noChangeAspect="1" noChangeArrowheads="1"/>
                      </p:cNvPicPr>
                      <p:nvPr/>
                    </p:nvPicPr>
                    <p:blipFill>
                      <a:blip r:embed="rId6"/>
                      <a:srcRect/>
                      <a:stretch>
                        <a:fillRect/>
                      </a:stretch>
                    </p:blipFill>
                    <p:spPr bwMode="auto">
                      <a:xfrm>
                        <a:off x="872669" y="4361910"/>
                        <a:ext cx="7356931" cy="1143000"/>
                      </a:xfrm>
                      <a:prstGeom prst="rect">
                        <a:avLst/>
                      </a:prstGeom>
                      <a:noFill/>
                    </p:spPr>
                  </p:pic>
                </p:oleObj>
              </mc:Fallback>
            </mc:AlternateContent>
          </a:graphicData>
        </a:graphic>
      </p:graphicFrame>
      <p:sp>
        <p:nvSpPr>
          <p:cNvPr id="991251" name="Rectangle 19"/>
          <p:cNvSpPr>
            <a:spLocks noChangeArrowheads="1"/>
          </p:cNvSpPr>
          <p:nvPr/>
        </p:nvSpPr>
        <p:spPr bwMode="auto">
          <a:xfrm>
            <a:off x="533400" y="4038600"/>
            <a:ext cx="8001000" cy="1676400"/>
          </a:xfrm>
          <a:prstGeom prst="rect">
            <a:avLst/>
          </a:prstGeom>
          <a:noFill/>
          <a:ln w="38100">
            <a:solidFill>
              <a:srgbClr val="FF0000"/>
            </a:solidFill>
            <a:miter lim="800000"/>
            <a:headEnd/>
            <a:tailEnd/>
          </a:ln>
        </p:spPr>
        <p:txBody>
          <a:bodyPr wrap="none" anchor="ctr"/>
          <a:lstStyle/>
          <a:p>
            <a:endParaRPr lang="en-US"/>
          </a:p>
        </p:txBody>
      </p:sp>
      <p:graphicFrame>
        <p:nvGraphicFramePr>
          <p:cNvPr id="991252" name="Object 20"/>
          <p:cNvGraphicFramePr>
            <a:graphicFrameLocks noGrp="1" noChangeAspect="1"/>
          </p:cNvGraphicFramePr>
          <p:nvPr>
            <p:ph sz="half" idx="4294967295"/>
          </p:nvPr>
        </p:nvGraphicFramePr>
        <p:xfrm>
          <a:off x="1295400" y="2033588"/>
          <a:ext cx="5181600" cy="1014412"/>
        </p:xfrm>
        <a:graphic>
          <a:graphicData uri="http://schemas.openxmlformats.org/presentationml/2006/ole">
            <mc:AlternateContent xmlns:mc="http://schemas.openxmlformats.org/markup-compatibility/2006">
              <mc:Choice xmlns:v="urn:schemas-microsoft-com:vml" Requires="v">
                <p:oleObj spid="_x0000_s128032" name="Equation" r:id="rId7" imgW="2336760" imgH="457200" progId="Equation.3">
                  <p:embed/>
                </p:oleObj>
              </mc:Choice>
              <mc:Fallback>
                <p:oleObj name="Equation" r:id="rId7" imgW="233676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33588"/>
                        <a:ext cx="5181600" cy="1014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094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12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1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build="p"/>
      <p:bldP spid="9912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t>
            </a:r>
            <a:endParaRPr lang="en-US" dirty="0"/>
          </a:p>
        </p:txBody>
      </p:sp>
      <p:sp>
        <p:nvSpPr>
          <p:cNvPr id="3" name="Content Placeholder 2"/>
          <p:cNvSpPr>
            <a:spLocks noGrp="1"/>
          </p:cNvSpPr>
          <p:nvPr>
            <p:ph idx="1"/>
          </p:nvPr>
        </p:nvSpPr>
        <p:spPr/>
        <p:txBody>
          <a:bodyPr>
            <a:normAutofit/>
          </a:bodyPr>
          <a:lstStyle/>
          <a:p>
            <a:r>
              <a:rPr lang="en-US" dirty="0" smtClean="0"/>
              <a:t>1960s – early 1990s: geometry</a:t>
            </a:r>
          </a:p>
          <a:p>
            <a:r>
              <a:rPr lang="en-US" dirty="0" smtClean="0"/>
              <a:t>1990s: appearance</a:t>
            </a:r>
          </a:p>
          <a:p>
            <a:r>
              <a:rPr lang="en-US" dirty="0" smtClean="0"/>
              <a:t>Mid-1990s: sliding window </a:t>
            </a:r>
          </a:p>
          <a:p>
            <a:r>
              <a:rPr lang="en-US" dirty="0" smtClean="0"/>
              <a:t>Late 1990s: local features</a:t>
            </a:r>
          </a:p>
          <a:p>
            <a:r>
              <a:rPr lang="en-US" dirty="0" smtClean="0"/>
              <a:t>Early 2000s: parts-and-shape models</a:t>
            </a:r>
          </a:p>
          <a:p>
            <a:r>
              <a:rPr lang="en-US" dirty="0" smtClean="0"/>
              <a:t>Mid-2000s: bags of features</a:t>
            </a:r>
          </a:p>
          <a:p>
            <a:r>
              <a:rPr lang="en-US" dirty="0" smtClean="0"/>
              <a:t>Present trends: data-driven methods, context</a:t>
            </a:r>
            <a:endParaRPr lang="en-US" dirty="0"/>
          </a:p>
        </p:txBody>
      </p:sp>
    </p:spTree>
    <p:extLst>
      <p:ext uri="{BB962C8B-B14F-4D97-AF65-F5344CB8AC3E}">
        <p14:creationId xmlns:p14="http://schemas.microsoft.com/office/powerpoint/2010/main" val="34306084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534400" cy="838200"/>
          </a:xfrm>
        </p:spPr>
        <p:txBody>
          <a:bodyPr/>
          <a:lstStyle/>
          <a:p>
            <a:r>
              <a:rPr lang="en-US" dirty="0" smtClean="0"/>
              <a:t>SVM parameter learning</a:t>
            </a:r>
            <a:endParaRPr lang="en-US" dirty="0"/>
          </a:p>
        </p:txBody>
      </p:sp>
      <p:sp>
        <p:nvSpPr>
          <p:cNvPr id="3" name="Content Placeholder 2"/>
          <p:cNvSpPr>
            <a:spLocks noGrp="1"/>
          </p:cNvSpPr>
          <p:nvPr>
            <p:ph idx="1"/>
          </p:nvPr>
        </p:nvSpPr>
        <p:spPr>
          <a:xfrm>
            <a:off x="0" y="914400"/>
            <a:ext cx="7772400" cy="5257800"/>
          </a:xfrm>
        </p:spPr>
        <p:txBody>
          <a:bodyPr/>
          <a:lstStyle/>
          <a:p>
            <a:pPr marL="457200" indent="-457200">
              <a:buFont typeface="Arial" pitchFamily="34" charset="0"/>
              <a:buChar char="•"/>
            </a:pPr>
            <a:endParaRPr lang="en-US" sz="2400" dirty="0" smtClean="0"/>
          </a:p>
          <a:p>
            <a:pPr marL="457200" indent="-457200">
              <a:buFont typeface="Arial" pitchFamily="34" charset="0"/>
              <a:buChar char="•"/>
            </a:pPr>
            <a:r>
              <a:rPr lang="en-US" sz="2400" dirty="0" smtClean="0"/>
              <a:t>Separable data:</a:t>
            </a:r>
          </a:p>
          <a:p>
            <a:pPr marL="0" indent="0"/>
            <a:endParaRPr lang="en-US" sz="2400" dirty="0" smtClean="0"/>
          </a:p>
          <a:p>
            <a:pPr marL="0" indent="0"/>
            <a:endParaRPr lang="en-US" sz="2400" dirty="0"/>
          </a:p>
          <a:p>
            <a:pPr marL="457200" indent="-457200">
              <a:buFont typeface="Arial" pitchFamily="34" charset="0"/>
              <a:buChar char="•"/>
            </a:pPr>
            <a:endParaRPr lang="en-US" sz="2400" dirty="0" smtClean="0"/>
          </a:p>
          <a:p>
            <a:pPr marL="457200" indent="-457200">
              <a:buFont typeface="Arial" pitchFamily="34" charset="0"/>
              <a:buChar char="•"/>
            </a:pPr>
            <a:endParaRPr lang="en-US" sz="2400" dirty="0"/>
          </a:p>
          <a:p>
            <a:pPr marL="457200" indent="-457200">
              <a:buFont typeface="Arial" pitchFamily="34" charset="0"/>
              <a:buChar char="•"/>
            </a:pPr>
            <a:r>
              <a:rPr lang="en-US" sz="2400" dirty="0" smtClean="0"/>
              <a:t>Non-separable data:</a:t>
            </a:r>
          </a:p>
        </p:txBody>
      </p:sp>
      <p:graphicFrame>
        <p:nvGraphicFramePr>
          <p:cNvPr id="6" name="Object 5"/>
          <p:cNvGraphicFramePr>
            <a:graphicFrameLocks noGrp="1" noChangeAspect="1"/>
          </p:cNvGraphicFramePr>
          <p:nvPr>
            <p:extLst>
              <p:ext uri="{D42A27DB-BD31-4B8C-83A1-F6EECF244321}">
                <p14:modId xmlns:p14="http://schemas.microsoft.com/office/powerpoint/2010/main" val="289735432"/>
              </p:ext>
            </p:extLst>
          </p:nvPr>
        </p:nvGraphicFramePr>
        <p:xfrm>
          <a:off x="2930525" y="1066800"/>
          <a:ext cx="5908675" cy="918050"/>
        </p:xfrm>
        <a:graphic>
          <a:graphicData uri="http://schemas.openxmlformats.org/presentationml/2006/ole">
            <mc:AlternateContent xmlns:mc="http://schemas.openxmlformats.org/markup-compatibility/2006">
              <mc:Choice xmlns:v="urn:schemas-microsoft-com:vml" Requires="v">
                <p:oleObj spid="_x0000_s120902" name="Equation" r:id="rId4" imgW="2527200" imgH="393480" progId="Equation.3">
                  <p:embed/>
                </p:oleObj>
              </mc:Choice>
              <mc:Fallback>
                <p:oleObj name="Equation" r:id="rId4" imgW="2527200" imgH="39348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525" y="1066800"/>
                        <a:ext cx="5908675" cy="918050"/>
                      </a:xfrm>
                      <a:prstGeom prst="rect">
                        <a:avLst/>
                      </a:prstGeom>
                      <a:noFill/>
                      <a:ln>
                        <a:noFill/>
                      </a:ln>
                    </p:spPr>
                  </p:pic>
                </p:oleObj>
              </mc:Fallback>
            </mc:AlternateContent>
          </a:graphicData>
        </a:graphic>
      </p:graphicFrame>
      <p:sp>
        <p:nvSpPr>
          <p:cNvPr id="9" name="Right Brace 8"/>
          <p:cNvSpPr/>
          <p:nvPr/>
        </p:nvSpPr>
        <p:spPr bwMode="auto">
          <a:xfrm rot="5400000">
            <a:off x="3543300" y="1714500"/>
            <a:ext cx="381000" cy="10668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cs typeface="Arial" charset="0"/>
            </a:endParaRPr>
          </a:p>
        </p:txBody>
      </p:sp>
      <p:sp>
        <p:nvSpPr>
          <p:cNvPr id="10" name="Right Brace 9"/>
          <p:cNvSpPr/>
          <p:nvPr/>
        </p:nvSpPr>
        <p:spPr bwMode="auto">
          <a:xfrm rot="5400000">
            <a:off x="6629400" y="304800"/>
            <a:ext cx="381000" cy="38862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cs typeface="Arial" charset="0"/>
            </a:endParaRPr>
          </a:p>
        </p:txBody>
      </p:sp>
      <p:sp>
        <p:nvSpPr>
          <p:cNvPr id="11" name="Text Box 15"/>
          <p:cNvSpPr txBox="1">
            <a:spLocks noChangeArrowheads="1"/>
          </p:cNvSpPr>
          <p:nvPr/>
        </p:nvSpPr>
        <p:spPr bwMode="auto">
          <a:xfrm>
            <a:off x="2667000" y="2606933"/>
            <a:ext cx="1866510" cy="646331"/>
          </a:xfrm>
          <a:prstGeom prst="rect">
            <a:avLst/>
          </a:prstGeom>
          <a:noFill/>
          <a:ln w="9525">
            <a:solidFill>
              <a:srgbClr val="FF0000"/>
            </a:solidFill>
            <a:miter lim="800000"/>
            <a:headEnd/>
            <a:tailEnd/>
          </a:ln>
        </p:spPr>
        <p:txBody>
          <a:bodyPr wrap="square" anchor="ctr">
            <a:spAutoFit/>
          </a:bodyPr>
          <a:lstStyle/>
          <a:p>
            <a:pPr algn="ctr"/>
            <a:r>
              <a:rPr lang="en-US" dirty="0" smtClean="0">
                <a:solidFill>
                  <a:srgbClr val="000000"/>
                </a:solidFill>
              </a:rPr>
              <a:t>Maximize margin</a:t>
            </a:r>
            <a:endParaRPr lang="en-US" dirty="0">
              <a:solidFill>
                <a:srgbClr val="000000"/>
              </a:solidFill>
            </a:endParaRPr>
          </a:p>
        </p:txBody>
      </p:sp>
      <p:sp>
        <p:nvSpPr>
          <p:cNvPr id="12" name="Text Box 15"/>
          <p:cNvSpPr txBox="1">
            <a:spLocks noChangeArrowheads="1"/>
          </p:cNvSpPr>
          <p:nvPr/>
        </p:nvSpPr>
        <p:spPr bwMode="auto">
          <a:xfrm>
            <a:off x="4915290" y="2606933"/>
            <a:ext cx="3771510" cy="646331"/>
          </a:xfrm>
          <a:prstGeom prst="rect">
            <a:avLst/>
          </a:prstGeom>
          <a:noFill/>
          <a:ln w="9525">
            <a:solidFill>
              <a:srgbClr val="FF0000"/>
            </a:solidFill>
            <a:miter lim="800000"/>
            <a:headEnd/>
            <a:tailEnd/>
          </a:ln>
        </p:spPr>
        <p:txBody>
          <a:bodyPr wrap="square" anchor="ctr">
            <a:spAutoFit/>
          </a:bodyPr>
          <a:lstStyle/>
          <a:p>
            <a:pPr algn="ctr"/>
            <a:r>
              <a:rPr lang="en-US" dirty="0" smtClean="0">
                <a:solidFill>
                  <a:srgbClr val="000000"/>
                </a:solidFill>
              </a:rPr>
              <a:t>Classify training data correctly</a:t>
            </a:r>
          </a:p>
          <a:p>
            <a:pPr algn="ctr"/>
            <a:endParaRPr lang="en-US" dirty="0">
              <a:solidFill>
                <a:srgbClr val="000000"/>
              </a:solidFill>
            </a:endParaRPr>
          </a:p>
        </p:txBody>
      </p:sp>
      <p:graphicFrame>
        <p:nvGraphicFramePr>
          <p:cNvPr id="13" name="Object 12"/>
          <p:cNvGraphicFramePr>
            <a:graphicFrameLocks noGrp="1" noChangeAspect="1"/>
          </p:cNvGraphicFramePr>
          <p:nvPr>
            <p:extLst>
              <p:ext uri="{D42A27DB-BD31-4B8C-83A1-F6EECF244321}">
                <p14:modId xmlns:p14="http://schemas.microsoft.com/office/powerpoint/2010/main" val="2136338265"/>
              </p:ext>
            </p:extLst>
          </p:nvPr>
        </p:nvGraphicFramePr>
        <p:xfrm>
          <a:off x="1828800" y="4168775"/>
          <a:ext cx="6778625" cy="1152525"/>
        </p:xfrm>
        <a:graphic>
          <a:graphicData uri="http://schemas.openxmlformats.org/presentationml/2006/ole">
            <mc:AlternateContent xmlns:mc="http://schemas.openxmlformats.org/markup-compatibility/2006">
              <mc:Choice xmlns:v="urn:schemas-microsoft-com:vml" Requires="v">
                <p:oleObj spid="_x0000_s120903" name="Equation" r:id="rId6" imgW="2679700" imgH="457200" progId="Equation.3">
                  <p:embed/>
                </p:oleObj>
              </mc:Choice>
              <mc:Fallback>
                <p:oleObj name="Equation" r:id="rId6" imgW="2679700" imgH="457200" progId="Equation.3">
                  <p:embed/>
                  <p:pic>
                    <p:nvPicPr>
                      <p:cNvPr id="0" name=""/>
                      <p:cNvPicPr>
                        <a:picLocks noGrp="1" noChangeAspect="1" noChangeArrowheads="1"/>
                      </p:cNvPicPr>
                      <p:nvPr/>
                    </p:nvPicPr>
                    <p:blipFill>
                      <a:blip r:embed="rId7"/>
                      <a:srcRect/>
                      <a:stretch>
                        <a:fillRect/>
                      </a:stretch>
                    </p:blipFill>
                    <p:spPr bwMode="auto">
                      <a:xfrm>
                        <a:off x="1828800" y="4168775"/>
                        <a:ext cx="6778625" cy="1152525"/>
                      </a:xfrm>
                      <a:prstGeom prst="rect">
                        <a:avLst/>
                      </a:prstGeom>
                      <a:noFill/>
                      <a:ln>
                        <a:noFill/>
                      </a:ln>
                    </p:spPr>
                  </p:pic>
                </p:oleObj>
              </mc:Fallback>
            </mc:AlternateContent>
          </a:graphicData>
        </a:graphic>
      </p:graphicFrame>
      <p:sp>
        <p:nvSpPr>
          <p:cNvPr id="14" name="Right Brace 13"/>
          <p:cNvSpPr/>
          <p:nvPr/>
        </p:nvSpPr>
        <p:spPr bwMode="auto">
          <a:xfrm rot="5400000">
            <a:off x="3121451" y="5039152"/>
            <a:ext cx="373797" cy="9779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cs typeface="Arial" charset="0"/>
            </a:endParaRPr>
          </a:p>
        </p:txBody>
      </p:sp>
      <p:sp>
        <p:nvSpPr>
          <p:cNvPr id="15" name="Right Brace 14"/>
          <p:cNvSpPr/>
          <p:nvPr/>
        </p:nvSpPr>
        <p:spPr bwMode="auto">
          <a:xfrm rot="5400000">
            <a:off x="6328202" y="3508803"/>
            <a:ext cx="373798" cy="4038599"/>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cs typeface="Arial" charset="0"/>
            </a:endParaRPr>
          </a:p>
        </p:txBody>
      </p:sp>
      <p:sp>
        <p:nvSpPr>
          <p:cNvPr id="16" name="Text Box 15"/>
          <p:cNvSpPr txBox="1">
            <a:spLocks noChangeArrowheads="1"/>
          </p:cNvSpPr>
          <p:nvPr/>
        </p:nvSpPr>
        <p:spPr bwMode="auto">
          <a:xfrm>
            <a:off x="2438400" y="5798403"/>
            <a:ext cx="1866510" cy="830997"/>
          </a:xfrm>
          <a:prstGeom prst="rect">
            <a:avLst/>
          </a:prstGeom>
          <a:noFill/>
          <a:ln w="9525">
            <a:solidFill>
              <a:srgbClr val="FF0000"/>
            </a:solidFill>
            <a:miter lim="800000"/>
            <a:headEnd/>
            <a:tailEnd/>
          </a:ln>
        </p:spPr>
        <p:txBody>
          <a:bodyPr wrap="square">
            <a:spAutoFit/>
          </a:bodyPr>
          <a:lstStyle/>
          <a:p>
            <a:pPr algn="ctr"/>
            <a:r>
              <a:rPr lang="en-US" dirty="0" smtClean="0">
                <a:solidFill>
                  <a:srgbClr val="000000"/>
                </a:solidFill>
              </a:rPr>
              <a:t>Maximize margin</a:t>
            </a:r>
            <a:endParaRPr lang="en-US" dirty="0">
              <a:solidFill>
                <a:srgbClr val="000000"/>
              </a:solidFill>
            </a:endParaRPr>
          </a:p>
        </p:txBody>
      </p:sp>
      <p:sp>
        <p:nvSpPr>
          <p:cNvPr id="17" name="Text Box 15"/>
          <p:cNvSpPr txBox="1">
            <a:spLocks noChangeArrowheads="1"/>
          </p:cNvSpPr>
          <p:nvPr/>
        </p:nvSpPr>
        <p:spPr bwMode="auto">
          <a:xfrm>
            <a:off x="4648200" y="5798403"/>
            <a:ext cx="3771510" cy="830997"/>
          </a:xfrm>
          <a:prstGeom prst="rect">
            <a:avLst/>
          </a:prstGeom>
          <a:noFill/>
          <a:ln w="9525">
            <a:solidFill>
              <a:srgbClr val="FF0000"/>
            </a:solidFill>
            <a:miter lim="800000"/>
            <a:headEnd/>
            <a:tailEnd/>
          </a:ln>
        </p:spPr>
        <p:txBody>
          <a:bodyPr wrap="square">
            <a:spAutoFit/>
          </a:bodyPr>
          <a:lstStyle/>
          <a:p>
            <a:pPr algn="ctr"/>
            <a:r>
              <a:rPr lang="en-US" dirty="0" smtClean="0">
                <a:solidFill>
                  <a:srgbClr val="000000"/>
                </a:solidFill>
              </a:rPr>
              <a:t>Minimize classification mistakes</a:t>
            </a:r>
            <a:endParaRPr lang="en-US" dirty="0">
              <a:solidFill>
                <a:srgbClr val="000000"/>
              </a:solidFill>
            </a:endParaRPr>
          </a:p>
        </p:txBody>
      </p:sp>
    </p:spTree>
    <p:extLst>
      <p:ext uri="{BB962C8B-B14F-4D97-AF65-F5344CB8AC3E}">
        <p14:creationId xmlns:p14="http://schemas.microsoft.com/office/powerpoint/2010/main" val="42262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534400" cy="838200"/>
          </a:xfrm>
        </p:spPr>
        <p:txBody>
          <a:bodyPr/>
          <a:lstStyle/>
          <a:p>
            <a:r>
              <a:rPr lang="en-US" dirty="0" smtClean="0"/>
              <a:t>SVM parameter learning</a:t>
            </a:r>
            <a:endParaRPr lang="en-US" dirty="0"/>
          </a:p>
        </p:txBody>
      </p:sp>
      <p:sp>
        <p:nvSpPr>
          <p:cNvPr id="4" name="Content Placeholder 3"/>
          <p:cNvSpPr>
            <a:spLocks noGrp="1"/>
          </p:cNvSpPr>
          <p:nvPr>
            <p:ph idx="1"/>
          </p:nvPr>
        </p:nvSpPr>
        <p:spPr>
          <a:xfrm>
            <a:off x="1066800" y="6400800"/>
            <a:ext cx="7772400" cy="533400"/>
          </a:xfrm>
        </p:spPr>
        <p:txBody>
          <a:bodyPr/>
          <a:lstStyle/>
          <a:p>
            <a:r>
              <a:rPr lang="en-US" sz="2000" dirty="0" smtClean="0"/>
              <a:t>Demo: </a:t>
            </a:r>
            <a:r>
              <a:rPr lang="en-US" sz="2000" dirty="0">
                <a:hlinkClick r:id="rId4"/>
              </a:rPr>
              <a:t>http://cs.stanford.edu/people/karpathy/svmjs/demo</a:t>
            </a:r>
            <a:endParaRPr lang="en-US" sz="2000" dirty="0"/>
          </a:p>
        </p:txBody>
      </p:sp>
      <p:grpSp>
        <p:nvGrpSpPr>
          <p:cNvPr id="8" name="Group 7"/>
          <p:cNvGrpSpPr/>
          <p:nvPr/>
        </p:nvGrpSpPr>
        <p:grpSpPr>
          <a:xfrm>
            <a:off x="762000" y="3505200"/>
            <a:ext cx="2667916" cy="2479478"/>
            <a:chOff x="2895600" y="2625922"/>
            <a:chExt cx="3733800" cy="3470078"/>
          </a:xfrm>
        </p:grpSpPr>
        <p:pic>
          <p:nvPicPr>
            <p:cNvPr id="74754" name="Picture 2" descr="http://ars.els-cdn.com/content/image/1-s2.0-S0925231212001877-gr1.jpg"/>
            <p:cNvPicPr>
              <a:picLocks noChangeAspect="1" noChangeArrowheads="1"/>
            </p:cNvPicPr>
            <p:nvPr/>
          </p:nvPicPr>
          <p:blipFill rotWithShape="1">
            <a:blip r:embed="rId5">
              <a:extLst>
                <a:ext uri="{28A0092B-C50C-407E-A947-70E740481C1C}">
                  <a14:useLocalDpi xmlns:a14="http://schemas.microsoft.com/office/drawing/2010/main" val="0"/>
                </a:ext>
              </a:extLst>
            </a:blip>
            <a:srcRect l="3973" r="50226"/>
            <a:stretch/>
          </p:blipFill>
          <p:spPr bwMode="auto">
            <a:xfrm>
              <a:off x="2895600" y="2625922"/>
              <a:ext cx="3733800" cy="3360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50310" y="5788223"/>
              <a:ext cx="731290" cy="307777"/>
            </a:xfrm>
            <a:prstGeom prst="rect">
              <a:avLst/>
            </a:prstGeom>
            <a:solidFill>
              <a:schemeClr val="bg1"/>
            </a:solidFill>
          </p:spPr>
          <p:txBody>
            <a:bodyPr wrap="none" rtlCol="0">
              <a:spAutoFit/>
            </a:bodyPr>
            <a:lstStyle/>
            <a:p>
              <a:r>
                <a:rPr lang="en-US" sz="1400" dirty="0" smtClean="0">
                  <a:solidFill>
                    <a:srgbClr val="000000"/>
                  </a:solidFill>
                </a:rPr>
                <a:t>Margin</a:t>
              </a:r>
              <a:endParaRPr lang="en-US" sz="1400" dirty="0">
                <a:solidFill>
                  <a:srgbClr val="000000"/>
                </a:solidFill>
              </a:endParaRPr>
            </a:p>
          </p:txBody>
        </p:sp>
      </p:grpSp>
      <p:sp>
        <p:nvSpPr>
          <p:cNvPr id="11" name="Oval 6"/>
          <p:cNvSpPr>
            <a:spLocks noChangeArrowheads="1"/>
          </p:cNvSpPr>
          <p:nvPr/>
        </p:nvSpPr>
        <p:spPr bwMode="auto">
          <a:xfrm>
            <a:off x="4316413" y="3919538"/>
            <a:ext cx="125412"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2" name="Oval 7"/>
          <p:cNvSpPr>
            <a:spLocks noChangeArrowheads="1"/>
          </p:cNvSpPr>
          <p:nvPr/>
        </p:nvSpPr>
        <p:spPr bwMode="auto">
          <a:xfrm>
            <a:off x="4884738" y="3981450"/>
            <a:ext cx="127000" cy="122238"/>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3" name="Oval 8"/>
          <p:cNvSpPr>
            <a:spLocks noChangeArrowheads="1"/>
          </p:cNvSpPr>
          <p:nvPr/>
        </p:nvSpPr>
        <p:spPr bwMode="auto">
          <a:xfrm>
            <a:off x="4884738" y="4537075"/>
            <a:ext cx="127000" cy="122238"/>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4" name="Oval 9"/>
          <p:cNvSpPr>
            <a:spLocks noChangeArrowheads="1"/>
          </p:cNvSpPr>
          <p:nvPr/>
        </p:nvSpPr>
        <p:spPr bwMode="auto">
          <a:xfrm>
            <a:off x="4252913" y="4165600"/>
            <a:ext cx="127000"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5" name="Oval 10"/>
          <p:cNvSpPr>
            <a:spLocks noChangeArrowheads="1"/>
          </p:cNvSpPr>
          <p:nvPr/>
        </p:nvSpPr>
        <p:spPr bwMode="auto">
          <a:xfrm>
            <a:off x="6213475" y="3178175"/>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6" name="Oval 11"/>
          <p:cNvSpPr>
            <a:spLocks noChangeArrowheads="1"/>
          </p:cNvSpPr>
          <p:nvPr/>
        </p:nvSpPr>
        <p:spPr bwMode="auto">
          <a:xfrm>
            <a:off x="6845300" y="3425825"/>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7" name="Oval 12"/>
          <p:cNvSpPr>
            <a:spLocks noChangeArrowheads="1"/>
          </p:cNvSpPr>
          <p:nvPr/>
        </p:nvSpPr>
        <p:spPr bwMode="auto">
          <a:xfrm>
            <a:off x="7035800" y="3981450"/>
            <a:ext cx="125413"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8" name="Oval 13"/>
          <p:cNvSpPr>
            <a:spLocks noChangeArrowheads="1"/>
          </p:cNvSpPr>
          <p:nvPr/>
        </p:nvSpPr>
        <p:spPr bwMode="auto">
          <a:xfrm>
            <a:off x="5834063" y="2932113"/>
            <a:ext cx="125412"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9" name="Oval 14"/>
          <p:cNvSpPr>
            <a:spLocks noChangeArrowheads="1"/>
          </p:cNvSpPr>
          <p:nvPr/>
        </p:nvSpPr>
        <p:spPr bwMode="auto">
          <a:xfrm>
            <a:off x="7540625" y="4597400"/>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0" name="Oval 15"/>
          <p:cNvSpPr>
            <a:spLocks noChangeArrowheads="1"/>
          </p:cNvSpPr>
          <p:nvPr/>
        </p:nvSpPr>
        <p:spPr bwMode="auto">
          <a:xfrm>
            <a:off x="7731125" y="3671888"/>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1" name="Oval 16"/>
          <p:cNvSpPr>
            <a:spLocks noChangeArrowheads="1"/>
          </p:cNvSpPr>
          <p:nvPr/>
        </p:nvSpPr>
        <p:spPr bwMode="auto">
          <a:xfrm>
            <a:off x="5518150" y="5338763"/>
            <a:ext cx="125413"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22" name="Oval 17"/>
          <p:cNvSpPr>
            <a:spLocks noChangeArrowheads="1"/>
          </p:cNvSpPr>
          <p:nvPr/>
        </p:nvSpPr>
        <p:spPr bwMode="auto">
          <a:xfrm>
            <a:off x="7035800" y="2746375"/>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3" name="Oval 18"/>
          <p:cNvSpPr>
            <a:spLocks noChangeArrowheads="1"/>
          </p:cNvSpPr>
          <p:nvPr/>
        </p:nvSpPr>
        <p:spPr bwMode="auto">
          <a:xfrm>
            <a:off x="8110538" y="4413250"/>
            <a:ext cx="125412"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4" name="Line 19"/>
          <p:cNvSpPr>
            <a:spLocks noChangeShapeType="1"/>
          </p:cNvSpPr>
          <p:nvPr/>
        </p:nvSpPr>
        <p:spPr bwMode="auto">
          <a:xfrm>
            <a:off x="5075238" y="2746375"/>
            <a:ext cx="2276475" cy="2962275"/>
          </a:xfrm>
          <a:prstGeom prst="line">
            <a:avLst/>
          </a:prstGeom>
          <a:noFill/>
          <a:ln w="38100">
            <a:solidFill>
              <a:schemeClr val="tx1"/>
            </a:solidFill>
            <a:round/>
            <a:headEnd/>
            <a:tailEnd/>
          </a:ln>
        </p:spPr>
        <p:txBody>
          <a:bodyPr/>
          <a:lstStyle/>
          <a:p>
            <a:endParaRPr lang="en-US">
              <a:solidFill>
                <a:srgbClr val="000000"/>
              </a:solidFill>
            </a:endParaRPr>
          </a:p>
        </p:txBody>
      </p:sp>
      <p:sp>
        <p:nvSpPr>
          <p:cNvPr id="25" name="Oval 20"/>
          <p:cNvSpPr>
            <a:spLocks noChangeArrowheads="1"/>
          </p:cNvSpPr>
          <p:nvPr/>
        </p:nvSpPr>
        <p:spPr bwMode="auto">
          <a:xfrm>
            <a:off x="6086475" y="2438400"/>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 name="Oval 21"/>
          <p:cNvSpPr>
            <a:spLocks noChangeArrowheads="1"/>
          </p:cNvSpPr>
          <p:nvPr/>
        </p:nvSpPr>
        <p:spPr bwMode="auto">
          <a:xfrm>
            <a:off x="6213475" y="5708650"/>
            <a:ext cx="125413"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27" name="Line 22"/>
          <p:cNvSpPr>
            <a:spLocks noChangeShapeType="1"/>
          </p:cNvSpPr>
          <p:nvPr/>
        </p:nvSpPr>
        <p:spPr bwMode="auto">
          <a:xfrm>
            <a:off x="4759325" y="2994025"/>
            <a:ext cx="2276475" cy="2962275"/>
          </a:xfrm>
          <a:prstGeom prst="line">
            <a:avLst/>
          </a:prstGeom>
          <a:noFill/>
          <a:ln w="38100">
            <a:solidFill>
              <a:schemeClr val="tx1"/>
            </a:solidFill>
            <a:prstDash val="dash"/>
            <a:round/>
            <a:headEnd/>
            <a:tailEnd/>
          </a:ln>
        </p:spPr>
        <p:txBody>
          <a:bodyPr/>
          <a:lstStyle/>
          <a:p>
            <a:endParaRPr lang="en-US">
              <a:solidFill>
                <a:srgbClr val="000000"/>
              </a:solidFill>
            </a:endParaRPr>
          </a:p>
        </p:txBody>
      </p:sp>
      <p:sp>
        <p:nvSpPr>
          <p:cNvPr id="28" name="Line 23"/>
          <p:cNvSpPr>
            <a:spLocks noChangeShapeType="1"/>
          </p:cNvSpPr>
          <p:nvPr/>
        </p:nvSpPr>
        <p:spPr bwMode="auto">
          <a:xfrm>
            <a:off x="5391150" y="2562225"/>
            <a:ext cx="2212975" cy="2838450"/>
          </a:xfrm>
          <a:prstGeom prst="line">
            <a:avLst/>
          </a:prstGeom>
          <a:noFill/>
          <a:ln w="38100">
            <a:solidFill>
              <a:schemeClr val="tx1"/>
            </a:solidFill>
            <a:prstDash val="dash"/>
            <a:round/>
            <a:headEnd/>
            <a:tailEnd/>
          </a:ln>
        </p:spPr>
        <p:txBody>
          <a:bodyPr/>
          <a:lstStyle/>
          <a:p>
            <a:endParaRPr lang="en-US">
              <a:solidFill>
                <a:srgbClr val="000000"/>
              </a:solidFill>
            </a:endParaRPr>
          </a:p>
        </p:txBody>
      </p:sp>
      <p:sp>
        <p:nvSpPr>
          <p:cNvPr id="29" name="Oval 24"/>
          <p:cNvSpPr>
            <a:spLocks noChangeArrowheads="1"/>
          </p:cNvSpPr>
          <p:nvPr/>
        </p:nvSpPr>
        <p:spPr bwMode="auto">
          <a:xfrm>
            <a:off x="5518150" y="4043363"/>
            <a:ext cx="125413" cy="122237"/>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30" name="Oval 25"/>
          <p:cNvSpPr>
            <a:spLocks noChangeArrowheads="1"/>
          </p:cNvSpPr>
          <p:nvPr/>
        </p:nvSpPr>
        <p:spPr bwMode="auto">
          <a:xfrm>
            <a:off x="6022975" y="4721225"/>
            <a:ext cx="127000"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31" name="Oval 26"/>
          <p:cNvSpPr>
            <a:spLocks noChangeArrowheads="1"/>
          </p:cNvSpPr>
          <p:nvPr/>
        </p:nvSpPr>
        <p:spPr bwMode="auto">
          <a:xfrm>
            <a:off x="6465888" y="3981450"/>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37" name="Oval 32"/>
          <p:cNvSpPr>
            <a:spLocks noChangeArrowheads="1"/>
          </p:cNvSpPr>
          <p:nvPr/>
        </p:nvSpPr>
        <p:spPr bwMode="auto">
          <a:xfrm>
            <a:off x="6492081" y="4396349"/>
            <a:ext cx="379413" cy="369887"/>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38" name="Oval 33"/>
          <p:cNvSpPr>
            <a:spLocks noChangeArrowheads="1"/>
          </p:cNvSpPr>
          <p:nvPr/>
        </p:nvSpPr>
        <p:spPr bwMode="auto">
          <a:xfrm>
            <a:off x="7264400" y="4071937"/>
            <a:ext cx="379412" cy="369888"/>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39" name="Oval 34"/>
          <p:cNvSpPr>
            <a:spLocks noChangeArrowheads="1"/>
          </p:cNvSpPr>
          <p:nvPr/>
        </p:nvSpPr>
        <p:spPr bwMode="auto">
          <a:xfrm>
            <a:off x="6497637" y="5010943"/>
            <a:ext cx="379412" cy="371475"/>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40" name="Oval 26"/>
          <p:cNvSpPr>
            <a:spLocks noChangeArrowheads="1"/>
          </p:cNvSpPr>
          <p:nvPr/>
        </p:nvSpPr>
        <p:spPr bwMode="auto">
          <a:xfrm>
            <a:off x="6618288" y="4525962"/>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41" name="Oval 26"/>
          <p:cNvSpPr>
            <a:spLocks noChangeArrowheads="1"/>
          </p:cNvSpPr>
          <p:nvPr/>
        </p:nvSpPr>
        <p:spPr bwMode="auto">
          <a:xfrm>
            <a:off x="6618288" y="5135562"/>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42" name="Oval 24"/>
          <p:cNvSpPr>
            <a:spLocks noChangeArrowheads="1"/>
          </p:cNvSpPr>
          <p:nvPr/>
        </p:nvSpPr>
        <p:spPr bwMode="auto">
          <a:xfrm>
            <a:off x="7391400" y="4195763"/>
            <a:ext cx="125413" cy="122237"/>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9" name="TextBox 8"/>
          <p:cNvSpPr txBox="1"/>
          <p:nvPr/>
        </p:nvSpPr>
        <p:spPr>
          <a:xfrm>
            <a:off x="7620000" y="5334000"/>
            <a:ext cx="535724" cy="461665"/>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44" name="TextBox 43"/>
          <p:cNvSpPr txBox="1"/>
          <p:nvPr/>
        </p:nvSpPr>
        <p:spPr>
          <a:xfrm>
            <a:off x="6703276" y="6015335"/>
            <a:ext cx="458780" cy="461665"/>
          </a:xfrm>
          <a:prstGeom prst="rect">
            <a:avLst/>
          </a:prstGeom>
          <a:noFill/>
        </p:spPr>
        <p:txBody>
          <a:bodyPr wrap="none" rtlCol="0">
            <a:spAutoFit/>
          </a:bodyPr>
          <a:lstStyle/>
          <a:p>
            <a:r>
              <a:rPr lang="en-US" dirty="0">
                <a:solidFill>
                  <a:srgbClr val="000000"/>
                </a:solidFill>
              </a:rPr>
              <a:t>-</a:t>
            </a:r>
            <a:r>
              <a:rPr lang="en-US" dirty="0" smtClean="0">
                <a:solidFill>
                  <a:srgbClr val="000000"/>
                </a:solidFill>
              </a:rPr>
              <a:t>1</a:t>
            </a:r>
            <a:endParaRPr lang="en-US" dirty="0">
              <a:solidFill>
                <a:srgbClr val="000000"/>
              </a:solidFill>
            </a:endParaRPr>
          </a:p>
        </p:txBody>
      </p:sp>
      <p:sp>
        <p:nvSpPr>
          <p:cNvPr id="45" name="TextBox 44"/>
          <p:cNvSpPr txBox="1"/>
          <p:nvPr/>
        </p:nvSpPr>
        <p:spPr>
          <a:xfrm>
            <a:off x="7302633" y="5753845"/>
            <a:ext cx="356188" cy="461665"/>
          </a:xfrm>
          <a:prstGeom prst="rect">
            <a:avLst/>
          </a:prstGeom>
          <a:noFill/>
        </p:spPr>
        <p:txBody>
          <a:bodyPr wrap="none" rtlCol="0">
            <a:spAutoFit/>
          </a:bodyPr>
          <a:lstStyle/>
          <a:p>
            <a:r>
              <a:rPr lang="en-US" dirty="0" smtClean="0">
                <a:solidFill>
                  <a:srgbClr val="000000"/>
                </a:solidFill>
              </a:rPr>
              <a:t>0</a:t>
            </a:r>
            <a:endParaRPr lang="en-US" dirty="0">
              <a:solidFill>
                <a:srgbClr val="000000"/>
              </a:solidFill>
            </a:endParaRPr>
          </a:p>
        </p:txBody>
      </p:sp>
      <p:graphicFrame>
        <p:nvGraphicFramePr>
          <p:cNvPr id="5" name="Object 4"/>
          <p:cNvGraphicFramePr>
            <a:graphicFrameLocks noGrp="1" noChangeAspect="1"/>
          </p:cNvGraphicFramePr>
          <p:nvPr>
            <p:extLst>
              <p:ext uri="{D42A27DB-BD31-4B8C-83A1-F6EECF244321}">
                <p14:modId xmlns:p14="http://schemas.microsoft.com/office/powerpoint/2010/main" val="4091900875"/>
              </p:ext>
            </p:extLst>
          </p:nvPr>
        </p:nvGraphicFramePr>
        <p:xfrm>
          <a:off x="793750" y="1276350"/>
          <a:ext cx="7543800" cy="1284288"/>
        </p:xfrm>
        <a:graphic>
          <a:graphicData uri="http://schemas.openxmlformats.org/presentationml/2006/ole">
            <mc:AlternateContent xmlns:mc="http://schemas.openxmlformats.org/markup-compatibility/2006">
              <mc:Choice xmlns:v="urn:schemas-microsoft-com:vml" Requires="v">
                <p:oleObj spid="_x0000_s121892" name="Equation" r:id="rId6" imgW="2679700" imgH="457200" progId="Equation.3">
                  <p:embed/>
                </p:oleObj>
              </mc:Choice>
              <mc:Fallback>
                <p:oleObj name="Equation" r:id="rId6" imgW="2679700" imgH="457200" progId="Equation.3">
                  <p:embed/>
                  <p:pic>
                    <p:nvPicPr>
                      <p:cNvPr id="0" name=""/>
                      <p:cNvPicPr>
                        <a:picLocks noGrp="1" noChangeAspect="1" noChangeArrowheads="1"/>
                      </p:cNvPicPr>
                      <p:nvPr/>
                    </p:nvPicPr>
                    <p:blipFill>
                      <a:blip r:embed="rId7"/>
                      <a:srcRect/>
                      <a:stretch>
                        <a:fillRect/>
                      </a:stretch>
                    </p:blipFill>
                    <p:spPr bwMode="auto">
                      <a:xfrm>
                        <a:off x="793750" y="1276350"/>
                        <a:ext cx="75438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955463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4" name="Rectangle 59"/>
          <p:cNvSpPr>
            <a:spLocks noGrp="1" noChangeArrowheads="1"/>
          </p:cNvSpPr>
          <p:nvPr>
            <p:ph type="title"/>
          </p:nvPr>
        </p:nvSpPr>
        <p:spPr/>
        <p:txBody>
          <a:bodyPr/>
          <a:lstStyle/>
          <a:p>
            <a:r>
              <a:rPr lang="en-US" dirty="0" smtClean="0"/>
              <a:t>Nonlinear SVMs</a:t>
            </a:r>
          </a:p>
        </p:txBody>
      </p:sp>
      <p:sp>
        <p:nvSpPr>
          <p:cNvPr id="22585" name="Rectangle 60"/>
          <p:cNvSpPr>
            <a:spLocks noGrp="1" noChangeArrowheads="1"/>
          </p:cNvSpPr>
          <p:nvPr>
            <p:ph type="body" idx="1"/>
          </p:nvPr>
        </p:nvSpPr>
        <p:spPr>
          <a:xfrm>
            <a:off x="228600" y="914400"/>
            <a:ext cx="8229600" cy="5257800"/>
          </a:xfrm>
        </p:spPr>
        <p:txBody>
          <a:bodyPr/>
          <a:lstStyle/>
          <a:p>
            <a:pPr>
              <a:buFontTx/>
              <a:buChar char="•"/>
            </a:pPr>
            <a:r>
              <a:rPr lang="en-US" altLang="zh-CN" dirty="0" smtClean="0">
                <a:ea typeface="宋体" pitchFamily="2" charset="-122"/>
              </a:rPr>
              <a:t>General idea: the original input space can always be mapped to some higher-dimensional feature space where the training set is separable</a:t>
            </a:r>
          </a:p>
          <a:p>
            <a:pPr>
              <a:buFontTx/>
              <a:buChar char="•"/>
            </a:pPr>
            <a:endParaRPr lang="en-US" dirty="0" smtClean="0"/>
          </a:p>
        </p:txBody>
      </p:sp>
      <p:pic>
        <p:nvPicPr>
          <p:cNvPr id="59" name="Picture 58"/>
          <p:cNvPicPr>
            <a:picLocks noChangeAspect="1"/>
          </p:cNvPicPr>
          <p:nvPr/>
        </p:nvPicPr>
        <p:blipFill>
          <a:blip r:embed="rId3"/>
          <a:stretch>
            <a:fillRect/>
          </a:stretch>
        </p:blipFill>
        <p:spPr>
          <a:xfrm>
            <a:off x="685800" y="2286000"/>
            <a:ext cx="7761158" cy="4343400"/>
          </a:xfrm>
          <a:prstGeom prst="rect">
            <a:avLst/>
          </a:prstGeom>
        </p:spPr>
      </p:pic>
      <p:sp>
        <p:nvSpPr>
          <p:cNvPr id="2" name="Rectangle 1"/>
          <p:cNvSpPr/>
          <p:nvPr/>
        </p:nvSpPr>
        <p:spPr bwMode="auto">
          <a:xfrm>
            <a:off x="4191000" y="2819400"/>
            <a:ext cx="609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1" name="Text Box 57"/>
          <p:cNvSpPr txBox="1">
            <a:spLocks noChangeArrowheads="1"/>
          </p:cNvSpPr>
          <p:nvPr/>
        </p:nvSpPr>
        <p:spPr bwMode="auto">
          <a:xfrm>
            <a:off x="3581400" y="2955925"/>
            <a:ext cx="1905000" cy="396875"/>
          </a:xfrm>
          <a:prstGeom prst="rect">
            <a:avLst/>
          </a:prstGeom>
          <a:noFill/>
          <a:ln w="9525" algn="ctr">
            <a:noFill/>
            <a:miter lim="800000"/>
            <a:headEnd/>
            <a:tailEnd/>
          </a:ln>
        </p:spPr>
        <p:txBody>
          <a:bodyPr>
            <a:spAutoFit/>
          </a:bodyPr>
          <a:lstStyle/>
          <a:p>
            <a:pPr>
              <a:spcBef>
                <a:spcPct val="50000"/>
              </a:spcBef>
            </a:pPr>
            <a:r>
              <a:rPr lang="el-GR" sz="2000" dirty="0">
                <a:solidFill>
                  <a:srgbClr val="000000"/>
                </a:solidFill>
                <a:latin typeface="Times New Roman" pitchFamily="18" charset="0"/>
                <a:ea typeface="宋体" pitchFamily="2" charset="-122"/>
                <a:cs typeface="Times New Roman" pitchFamily="18" charset="0"/>
              </a:rPr>
              <a:t>Φ</a:t>
            </a:r>
            <a:r>
              <a:rPr lang="en-US" altLang="zh-CN" sz="2000" dirty="0">
                <a:solidFill>
                  <a:srgbClr val="000000"/>
                </a:solidFill>
                <a:latin typeface="Times New Roman" pitchFamily="18" charset="0"/>
                <a:ea typeface="宋体" pitchFamily="2" charset="-122"/>
                <a:cs typeface="Times New Roman" pitchFamily="18" charset="0"/>
              </a:rPr>
              <a:t>:  </a:t>
            </a:r>
            <a:r>
              <a:rPr lang="en-US" altLang="zh-CN" sz="2000" b="1" dirty="0">
                <a:solidFill>
                  <a:srgbClr val="000000"/>
                </a:solidFill>
                <a:latin typeface="Times New Roman" pitchFamily="18" charset="0"/>
                <a:ea typeface="宋体" pitchFamily="2" charset="-122"/>
                <a:cs typeface="Times New Roman" pitchFamily="18" charset="0"/>
              </a:rPr>
              <a:t>x</a:t>
            </a:r>
            <a:r>
              <a:rPr lang="en-US" altLang="zh-CN" sz="2000" b="1" baseline="-25000" dirty="0">
                <a:solidFill>
                  <a:srgbClr val="000000"/>
                </a:solidFill>
                <a:latin typeface="Times New Roman" pitchFamily="18" charset="0"/>
                <a:ea typeface="宋体" pitchFamily="2" charset="-122"/>
                <a:cs typeface="Times New Roman" pitchFamily="18" charset="0"/>
              </a:rPr>
              <a:t> </a:t>
            </a:r>
            <a:r>
              <a:rPr lang="en-US" altLang="zh-CN" sz="2000" b="1" dirty="0">
                <a:solidFill>
                  <a:srgbClr val="000000"/>
                </a:solidFill>
                <a:latin typeface="Times New Roman" pitchFamily="18" charset="0"/>
                <a:ea typeface="宋体" pitchFamily="2" charset="-122"/>
                <a:cs typeface="Times New Roman" pitchFamily="18" charset="0"/>
              </a:rPr>
              <a:t>→</a:t>
            </a:r>
            <a:r>
              <a:rPr lang="en-US" altLang="zh-CN" sz="2000" dirty="0">
                <a:solidFill>
                  <a:srgbClr val="000000"/>
                </a:solidFill>
                <a:latin typeface="Times New Roman" pitchFamily="18" charset="0"/>
                <a:ea typeface="宋体" pitchFamily="2" charset="-122"/>
                <a:cs typeface="Times New Roman" pitchFamily="18" charset="0"/>
              </a:rPr>
              <a:t> </a:t>
            </a:r>
            <a:r>
              <a:rPr lang="el-GR" sz="2000" dirty="0">
                <a:solidFill>
                  <a:srgbClr val="000000"/>
                </a:solidFill>
                <a:latin typeface="Times New Roman" pitchFamily="18" charset="0"/>
                <a:ea typeface="宋体" pitchFamily="2" charset="-122"/>
                <a:cs typeface="Times New Roman" pitchFamily="18" charset="0"/>
              </a:rPr>
              <a:t>φ</a:t>
            </a:r>
            <a:r>
              <a:rPr lang="en-US" altLang="zh-CN" sz="2000" dirty="0">
                <a:solidFill>
                  <a:srgbClr val="000000"/>
                </a:solidFill>
                <a:latin typeface="Times New Roman" pitchFamily="18" charset="0"/>
                <a:ea typeface="宋体" pitchFamily="2" charset="-122"/>
                <a:cs typeface="Times New Roman" pitchFamily="18" charset="0"/>
              </a:rPr>
              <a:t>(</a:t>
            </a:r>
            <a:r>
              <a:rPr lang="en-US" altLang="zh-CN" sz="2000" b="1" dirty="0">
                <a:solidFill>
                  <a:srgbClr val="000000"/>
                </a:solidFill>
                <a:latin typeface="Times New Roman" pitchFamily="18" charset="0"/>
                <a:ea typeface="宋体" pitchFamily="2" charset="-122"/>
                <a:cs typeface="Times New Roman" pitchFamily="18" charset="0"/>
              </a:rPr>
              <a:t>x</a:t>
            </a:r>
            <a:r>
              <a:rPr lang="en-US" altLang="zh-CN" sz="2000" dirty="0">
                <a:solidFill>
                  <a:srgbClr val="000000"/>
                </a:solidFill>
                <a:latin typeface="Times New Roman" pitchFamily="18" charset="0"/>
                <a:ea typeface="宋体" pitchFamily="2" charset="-122"/>
                <a:cs typeface="Times New Roman" pitchFamily="18" charset="0"/>
              </a:rPr>
              <a:t>)</a:t>
            </a:r>
          </a:p>
        </p:txBody>
      </p:sp>
      <p:sp>
        <p:nvSpPr>
          <p:cNvPr id="62" name="TextBox 61"/>
          <p:cNvSpPr txBox="1"/>
          <p:nvPr/>
        </p:nvSpPr>
        <p:spPr>
          <a:xfrm>
            <a:off x="4113151" y="6324600"/>
            <a:ext cx="1583186" cy="369332"/>
          </a:xfrm>
          <a:prstGeom prst="rect">
            <a:avLst/>
          </a:prstGeom>
          <a:noFill/>
        </p:spPr>
        <p:txBody>
          <a:bodyPr wrap="none" rtlCol="0">
            <a:spAutoFit/>
          </a:bodyPr>
          <a:lstStyle/>
          <a:p>
            <a:r>
              <a:rPr lang="en-US" dirty="0" smtClean="0">
                <a:hlinkClick r:id="rId4"/>
              </a:rPr>
              <a:t>Image source</a:t>
            </a:r>
            <a:endParaRPr lang="en-US" dirty="0"/>
          </a:p>
        </p:txBody>
      </p:sp>
    </p:spTree>
    <p:extLst>
      <p:ext uri="{BB962C8B-B14F-4D97-AF65-F5344CB8AC3E}">
        <p14:creationId xmlns:p14="http://schemas.microsoft.com/office/powerpoint/2010/main" val="21657481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ChangeArrowheads="1"/>
          </p:cNvSpPr>
          <p:nvPr/>
        </p:nvSpPr>
        <p:spPr bwMode="auto">
          <a:xfrm>
            <a:off x="228600" y="1066800"/>
            <a:ext cx="8915400" cy="5029200"/>
          </a:xfrm>
          <a:prstGeom prst="rect">
            <a:avLst/>
          </a:prstGeom>
          <a:noFill/>
          <a:ln w="9525">
            <a:noFill/>
            <a:miter lim="800000"/>
            <a:headEnd/>
            <a:tailEnd/>
          </a:ln>
        </p:spPr>
        <p:txBody>
          <a:bodyPr/>
          <a:lstStyle/>
          <a:p>
            <a:pPr marL="342900" indent="-342900" eaLnBrk="0" hangingPunct="0">
              <a:spcBef>
                <a:spcPct val="20000"/>
              </a:spcBef>
              <a:buFontTx/>
              <a:buChar char="•"/>
            </a:pPr>
            <a:r>
              <a:rPr lang="en-US" altLang="zh-CN" sz="2800" dirty="0" smtClean="0">
                <a:solidFill>
                  <a:srgbClr val="000000"/>
                </a:solidFill>
                <a:ea typeface="宋体" pitchFamily="2" charset="-122"/>
                <a:cs typeface="Arial" charset="0"/>
              </a:rPr>
              <a:t>Linearly separable dataset in 1D:</a:t>
            </a:r>
            <a:r>
              <a:rPr lang="en-US" altLang="zh-CN" sz="2800" dirty="0">
                <a:solidFill>
                  <a:srgbClr val="000000"/>
                </a:solidFill>
                <a:ea typeface="宋体" pitchFamily="2" charset="-122"/>
                <a:cs typeface="Arial" charset="0"/>
              </a:rPr>
              <a:t/>
            </a:r>
            <a:br>
              <a:rPr lang="en-US" altLang="zh-CN" sz="2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r>
              <a:rPr lang="en-US" altLang="zh-CN" sz="800" dirty="0">
                <a:solidFill>
                  <a:srgbClr val="000000"/>
                </a:solidFill>
                <a:ea typeface="宋体" pitchFamily="2" charset="-122"/>
                <a:cs typeface="Arial" charset="0"/>
              </a:rPr>
              <a:t/>
            </a:r>
            <a:br>
              <a:rPr lang="en-US" altLang="zh-CN" sz="800" dirty="0">
                <a:solidFill>
                  <a:srgbClr val="000000"/>
                </a:solidFill>
                <a:ea typeface="宋体" pitchFamily="2" charset="-122"/>
                <a:cs typeface="Arial" charset="0"/>
              </a:rPr>
            </a:br>
            <a:r>
              <a:rPr lang="en-US" altLang="zh-CN" sz="800" dirty="0">
                <a:solidFill>
                  <a:srgbClr val="000000"/>
                </a:solidFill>
                <a:ea typeface="宋体" pitchFamily="2" charset="-122"/>
                <a:cs typeface="Arial" charset="0"/>
              </a:rPr>
              <a:t/>
            </a:r>
            <a:br>
              <a:rPr lang="en-US" altLang="zh-CN" sz="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r>
              <a:rPr lang="en-US" altLang="zh-CN" sz="800" dirty="0">
                <a:solidFill>
                  <a:srgbClr val="000000"/>
                </a:solidFill>
                <a:ea typeface="宋体" pitchFamily="2" charset="-122"/>
                <a:cs typeface="Arial" charset="0"/>
              </a:rPr>
              <a:t/>
            </a:r>
            <a:br>
              <a:rPr lang="en-US" altLang="zh-CN" sz="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endParaRPr lang="en-US" altLang="zh-CN" sz="800" dirty="0">
              <a:solidFill>
                <a:srgbClr val="000000"/>
              </a:solidFill>
              <a:ea typeface="宋体" pitchFamily="2" charset="-122"/>
              <a:cs typeface="Arial" charset="0"/>
            </a:endParaRPr>
          </a:p>
          <a:p>
            <a:pPr marL="342900" indent="-342900" eaLnBrk="0" hangingPunct="0">
              <a:spcBef>
                <a:spcPct val="20000"/>
              </a:spcBef>
              <a:buFontTx/>
              <a:buChar char="•"/>
            </a:pPr>
            <a:r>
              <a:rPr lang="en-US" altLang="zh-CN" sz="2800" dirty="0">
                <a:solidFill>
                  <a:srgbClr val="000000"/>
                </a:solidFill>
                <a:ea typeface="宋体" pitchFamily="2" charset="-122"/>
                <a:cs typeface="Arial" charset="0"/>
              </a:rPr>
              <a:t>N</a:t>
            </a:r>
            <a:r>
              <a:rPr lang="en-US" altLang="zh-CN" sz="2800" dirty="0" smtClean="0">
                <a:solidFill>
                  <a:srgbClr val="000000"/>
                </a:solidFill>
                <a:ea typeface="宋体" pitchFamily="2" charset="-122"/>
                <a:cs typeface="Arial" charset="0"/>
              </a:rPr>
              <a:t>on-separable dataset in 1D:</a:t>
            </a:r>
            <a:endParaRPr lang="en-US" altLang="zh-CN" sz="2800" dirty="0">
              <a:solidFill>
                <a:srgbClr val="000000"/>
              </a:solidFill>
              <a:ea typeface="宋体" pitchFamily="2" charset="-122"/>
              <a:cs typeface="Arial" charset="0"/>
            </a:endParaRPr>
          </a:p>
          <a:p>
            <a:pPr marL="342900" indent="-342900" eaLnBrk="0" hangingPunct="0">
              <a:spcBef>
                <a:spcPct val="20000"/>
              </a:spcBef>
              <a:buFontTx/>
              <a:buChar char="•"/>
            </a:pPr>
            <a:endParaRPr lang="en-US" altLang="zh-CN" sz="2800" dirty="0" smtClean="0">
              <a:solidFill>
                <a:srgbClr val="000000"/>
              </a:solidFill>
              <a:ea typeface="宋体" pitchFamily="2" charset="-122"/>
              <a:cs typeface="Arial" charset="0"/>
            </a:endParaRPr>
          </a:p>
          <a:p>
            <a:pPr marL="342900" indent="-342900" eaLnBrk="0" hangingPunct="0">
              <a:spcBef>
                <a:spcPct val="20000"/>
              </a:spcBef>
              <a:buFontTx/>
              <a:buChar char="•"/>
            </a:pPr>
            <a:endParaRPr lang="en-US" altLang="zh-CN" sz="2800" dirty="0">
              <a:solidFill>
                <a:srgbClr val="000000"/>
              </a:solidFill>
              <a:ea typeface="宋体" pitchFamily="2" charset="-122"/>
              <a:cs typeface="Arial" charset="0"/>
            </a:endParaRPr>
          </a:p>
          <a:p>
            <a:pPr marL="342900" indent="-342900" eaLnBrk="0" hangingPunct="0">
              <a:spcBef>
                <a:spcPct val="20000"/>
              </a:spcBef>
              <a:buFontTx/>
              <a:buChar char="•"/>
            </a:pPr>
            <a:r>
              <a:rPr lang="en-US" altLang="zh-CN" sz="2800" dirty="0">
                <a:solidFill>
                  <a:srgbClr val="000000"/>
                </a:solidFill>
                <a:ea typeface="宋体" pitchFamily="2" charset="-122"/>
                <a:cs typeface="Arial" charset="0"/>
              </a:rPr>
              <a:t>We can map </a:t>
            </a:r>
            <a:r>
              <a:rPr lang="en-US" altLang="zh-CN" sz="2800" dirty="0" smtClean="0">
                <a:solidFill>
                  <a:srgbClr val="000000"/>
                </a:solidFill>
                <a:ea typeface="宋体" pitchFamily="2" charset="-122"/>
                <a:cs typeface="Arial" charset="0"/>
              </a:rPr>
              <a:t>the data </a:t>
            </a:r>
            <a:r>
              <a:rPr lang="en-US" altLang="zh-CN" sz="2800" dirty="0">
                <a:solidFill>
                  <a:srgbClr val="000000"/>
                </a:solidFill>
                <a:ea typeface="宋体" pitchFamily="2" charset="-122"/>
                <a:cs typeface="Arial" charset="0"/>
              </a:rPr>
              <a:t>to a </a:t>
            </a:r>
            <a:r>
              <a:rPr lang="en-US" altLang="zh-CN" sz="2800" i="1" dirty="0">
                <a:solidFill>
                  <a:srgbClr val="000000"/>
                </a:solidFill>
                <a:ea typeface="宋体" pitchFamily="2" charset="-122"/>
                <a:cs typeface="Arial" charset="0"/>
              </a:rPr>
              <a:t>higher-dimensional space</a:t>
            </a:r>
            <a:r>
              <a:rPr lang="en-US" altLang="zh-CN" sz="2800" dirty="0">
                <a:solidFill>
                  <a:srgbClr val="000000"/>
                </a:solidFill>
                <a:ea typeface="宋体" pitchFamily="2" charset="-122"/>
                <a:cs typeface="Arial" charset="0"/>
              </a:rPr>
              <a:t>:</a:t>
            </a:r>
          </a:p>
        </p:txBody>
      </p:sp>
      <p:sp>
        <p:nvSpPr>
          <p:cNvPr id="1155076" name="Text Box 4"/>
          <p:cNvSpPr txBox="1">
            <a:spLocks noChangeArrowheads="1"/>
          </p:cNvSpPr>
          <p:nvPr/>
        </p:nvSpPr>
        <p:spPr bwMode="auto">
          <a:xfrm>
            <a:off x="4267200" y="6324600"/>
            <a:ext cx="342900" cy="366713"/>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1155077" name="Text Box 5"/>
          <p:cNvSpPr txBox="1">
            <a:spLocks noChangeArrowheads="1"/>
          </p:cNvSpPr>
          <p:nvPr/>
        </p:nvSpPr>
        <p:spPr bwMode="auto">
          <a:xfrm>
            <a:off x="6324600" y="6324600"/>
            <a:ext cx="457200" cy="366713"/>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nvGrpSpPr>
          <p:cNvPr id="2" name="Group 6"/>
          <p:cNvGrpSpPr>
            <a:grpSpLocks/>
          </p:cNvGrpSpPr>
          <p:nvPr/>
        </p:nvGrpSpPr>
        <p:grpSpPr bwMode="auto">
          <a:xfrm>
            <a:off x="2495550" y="3462338"/>
            <a:ext cx="4286250" cy="423862"/>
            <a:chOff x="1056" y="2322"/>
            <a:chExt cx="2700" cy="267"/>
          </a:xfrm>
        </p:grpSpPr>
        <p:sp>
          <p:nvSpPr>
            <p:cNvPr id="21550" name="Line 7"/>
            <p:cNvSpPr>
              <a:spLocks noChangeShapeType="1"/>
            </p:cNvSpPr>
            <p:nvPr/>
          </p:nvSpPr>
          <p:spPr bwMode="auto">
            <a:xfrm>
              <a:off x="1056" y="2358"/>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51"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2" name="Line 9"/>
            <p:cNvSpPr>
              <a:spLocks noChangeShapeType="1"/>
            </p:cNvSpPr>
            <p:nvPr/>
          </p:nvSpPr>
          <p:spPr bwMode="auto">
            <a:xfrm>
              <a:off x="2196" y="2322"/>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53" name="Text Box 10"/>
            <p:cNvSpPr txBox="1">
              <a:spLocks noChangeArrowheads="1"/>
            </p:cNvSpPr>
            <p:nvPr/>
          </p:nvSpPr>
          <p:spPr bwMode="auto">
            <a:xfrm>
              <a:off x="2106" y="2358"/>
              <a:ext cx="216" cy="231"/>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21554"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5"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6"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7"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8"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9"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0"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1"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2"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3" name="Text Box 20"/>
            <p:cNvSpPr txBox="1">
              <a:spLocks noChangeArrowheads="1"/>
            </p:cNvSpPr>
            <p:nvPr/>
          </p:nvSpPr>
          <p:spPr bwMode="auto">
            <a:xfrm>
              <a:off x="3468" y="2322"/>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grpSp>
        <p:nvGrpSpPr>
          <p:cNvPr id="21510" name="Group 21"/>
          <p:cNvGrpSpPr>
            <a:grpSpLocks/>
          </p:cNvGrpSpPr>
          <p:nvPr/>
        </p:nvGrpSpPr>
        <p:grpSpPr bwMode="auto">
          <a:xfrm>
            <a:off x="2457450" y="1752600"/>
            <a:ext cx="4324350" cy="642938"/>
            <a:chOff x="1056" y="1284"/>
            <a:chExt cx="2724" cy="405"/>
          </a:xfrm>
        </p:grpSpPr>
        <p:sp>
          <p:nvSpPr>
            <p:cNvPr id="21534" name="Line 22"/>
            <p:cNvSpPr>
              <a:spLocks noChangeShapeType="1"/>
            </p:cNvSpPr>
            <p:nvPr/>
          </p:nvSpPr>
          <p:spPr bwMode="auto">
            <a:xfrm>
              <a:off x="1056" y="1458"/>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35"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36" name="Line 24"/>
            <p:cNvSpPr>
              <a:spLocks noChangeShapeType="1"/>
            </p:cNvSpPr>
            <p:nvPr/>
          </p:nvSpPr>
          <p:spPr bwMode="auto">
            <a:xfrm>
              <a:off x="2196" y="1422"/>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37" name="Text Box 25"/>
            <p:cNvSpPr txBox="1">
              <a:spLocks noChangeArrowheads="1"/>
            </p:cNvSpPr>
            <p:nvPr/>
          </p:nvSpPr>
          <p:spPr bwMode="auto">
            <a:xfrm>
              <a:off x="2106" y="1458"/>
              <a:ext cx="216" cy="231"/>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21538"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39"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0"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1"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2"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3"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4" name="Line 32"/>
            <p:cNvSpPr>
              <a:spLocks noChangeShapeType="1"/>
            </p:cNvSpPr>
            <p:nvPr/>
          </p:nvSpPr>
          <p:spPr bwMode="auto">
            <a:xfrm>
              <a:off x="2268" y="1302"/>
              <a:ext cx="0" cy="348"/>
            </a:xfrm>
            <a:prstGeom prst="line">
              <a:avLst/>
            </a:prstGeom>
            <a:noFill/>
            <a:ln w="19050">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45" name="Oval 33"/>
            <p:cNvSpPr>
              <a:spLocks noChangeArrowheads="1"/>
            </p:cNvSpPr>
            <p:nvPr/>
          </p:nvSpPr>
          <p:spPr bwMode="auto">
            <a:xfrm>
              <a:off x="2405" y="1393"/>
              <a:ext cx="144" cy="138"/>
            </a:xfrm>
            <a:prstGeom prst="ellipse">
              <a:avLst/>
            </a:prstGeom>
            <a:noFill/>
            <a:ln w="19050" algn="ctr">
              <a:solidFill>
                <a:srgbClr val="0000FF"/>
              </a:solidFill>
              <a:round/>
              <a:headEnd/>
              <a:tailEnd/>
            </a:ln>
          </p:spPr>
          <p:txBody>
            <a:bodyPr wrap="none" anchor="ctr"/>
            <a:lstStyle/>
            <a:p>
              <a:pPr eaLnBrk="0" hangingPunct="0"/>
              <a:endParaRPr lang="en-US" sz="2400">
                <a:solidFill>
                  <a:srgbClr val="000000"/>
                </a:solidFill>
                <a:cs typeface="Arial" charset="0"/>
              </a:endParaRPr>
            </a:p>
          </p:txBody>
        </p:sp>
        <p:sp>
          <p:nvSpPr>
            <p:cNvPr id="21546" name="Oval 34"/>
            <p:cNvSpPr>
              <a:spLocks noChangeArrowheads="1"/>
            </p:cNvSpPr>
            <p:nvPr/>
          </p:nvSpPr>
          <p:spPr bwMode="auto">
            <a:xfrm>
              <a:off x="1955" y="1387"/>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sp>
          <p:nvSpPr>
            <p:cNvPr id="21547" name="Line 35"/>
            <p:cNvSpPr>
              <a:spLocks noChangeShapeType="1"/>
            </p:cNvSpPr>
            <p:nvPr/>
          </p:nvSpPr>
          <p:spPr bwMode="auto">
            <a:xfrm flipH="1" flipV="1">
              <a:off x="2475" y="1284"/>
              <a:ext cx="6" cy="377"/>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48" name="Line 36"/>
            <p:cNvSpPr>
              <a:spLocks noChangeShapeType="1"/>
            </p:cNvSpPr>
            <p:nvPr/>
          </p:nvSpPr>
          <p:spPr bwMode="auto">
            <a:xfrm flipH="1" flipV="1">
              <a:off x="2025" y="1284"/>
              <a:ext cx="6" cy="377"/>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49" name="Text Box 37"/>
            <p:cNvSpPr txBox="1">
              <a:spLocks noChangeArrowheads="1"/>
            </p:cNvSpPr>
            <p:nvPr/>
          </p:nvSpPr>
          <p:spPr bwMode="auto">
            <a:xfrm>
              <a:off x="3492" y="1410"/>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grpSp>
        <p:nvGrpSpPr>
          <p:cNvPr id="4" name="Group 38"/>
          <p:cNvGrpSpPr>
            <a:grpSpLocks/>
          </p:cNvGrpSpPr>
          <p:nvPr/>
        </p:nvGrpSpPr>
        <p:grpSpPr bwMode="auto">
          <a:xfrm>
            <a:off x="2514600" y="4724400"/>
            <a:ext cx="4352925" cy="1827213"/>
            <a:chOff x="1122" y="2874"/>
            <a:chExt cx="2742" cy="1151"/>
          </a:xfrm>
        </p:grpSpPr>
        <p:sp>
          <p:nvSpPr>
            <p:cNvPr id="21514"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15"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6" name="Line 41"/>
            <p:cNvSpPr>
              <a:spLocks noChangeShapeType="1"/>
            </p:cNvSpPr>
            <p:nvPr/>
          </p:nvSpPr>
          <p:spPr bwMode="auto">
            <a:xfrm>
              <a:off x="2262" y="3864"/>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17"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8"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9"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0"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1"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2"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3"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4"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5"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6"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27" name="Text Box 52"/>
            <p:cNvSpPr txBox="1">
              <a:spLocks noChangeArrowheads="1"/>
            </p:cNvSpPr>
            <p:nvPr/>
          </p:nvSpPr>
          <p:spPr bwMode="auto">
            <a:xfrm>
              <a:off x="2262" y="2874"/>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r>
                <a:rPr lang="en-US" altLang="zh-CN" i="1" baseline="30000">
                  <a:solidFill>
                    <a:srgbClr val="000000"/>
                  </a:solidFill>
                  <a:latin typeface="Times New Roman" pitchFamily="18" charset="0"/>
                  <a:ea typeface="宋体" pitchFamily="2" charset="-122"/>
                  <a:cs typeface="Arial" charset="0"/>
                </a:rPr>
                <a:t>2</a:t>
              </a:r>
            </a:p>
          </p:txBody>
        </p:sp>
        <p:sp>
          <p:nvSpPr>
            <p:cNvPr id="21528" name="Line 53"/>
            <p:cNvSpPr>
              <a:spLocks noChangeShapeType="1"/>
            </p:cNvSpPr>
            <p:nvPr/>
          </p:nvSpPr>
          <p:spPr bwMode="auto">
            <a:xfrm flipV="1">
              <a:off x="1860" y="3180"/>
              <a:ext cx="2004" cy="816"/>
            </a:xfrm>
            <a:prstGeom prst="line">
              <a:avLst/>
            </a:prstGeom>
            <a:noFill/>
            <a:ln w="19050">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29"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30"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31" name="Oval 56"/>
            <p:cNvSpPr>
              <a:spLocks noChangeArrowheads="1"/>
            </p:cNvSpPr>
            <p:nvPr/>
          </p:nvSpPr>
          <p:spPr bwMode="auto">
            <a:xfrm>
              <a:off x="2945" y="3403"/>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sp>
          <p:nvSpPr>
            <p:cNvPr id="21532" name="Oval 57"/>
            <p:cNvSpPr>
              <a:spLocks noChangeArrowheads="1"/>
            </p:cNvSpPr>
            <p:nvPr/>
          </p:nvSpPr>
          <p:spPr bwMode="auto">
            <a:xfrm>
              <a:off x="2699" y="3601"/>
              <a:ext cx="144" cy="138"/>
            </a:xfrm>
            <a:prstGeom prst="ellipse">
              <a:avLst/>
            </a:prstGeom>
            <a:noFill/>
            <a:ln w="19050" algn="ctr">
              <a:solidFill>
                <a:srgbClr val="0000FF"/>
              </a:solidFill>
              <a:round/>
              <a:headEnd/>
              <a:tailEnd/>
            </a:ln>
          </p:spPr>
          <p:txBody>
            <a:bodyPr wrap="none" anchor="ctr"/>
            <a:lstStyle/>
            <a:p>
              <a:pPr eaLnBrk="0" hangingPunct="0"/>
              <a:endParaRPr lang="en-US" sz="2400">
                <a:solidFill>
                  <a:srgbClr val="000000"/>
                </a:solidFill>
                <a:cs typeface="Arial" charset="0"/>
              </a:endParaRPr>
            </a:p>
          </p:txBody>
        </p:sp>
        <p:sp>
          <p:nvSpPr>
            <p:cNvPr id="21533" name="Oval 58"/>
            <p:cNvSpPr>
              <a:spLocks noChangeArrowheads="1"/>
            </p:cNvSpPr>
            <p:nvPr/>
          </p:nvSpPr>
          <p:spPr bwMode="auto">
            <a:xfrm>
              <a:off x="2027" y="3775"/>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grpSp>
      <p:sp>
        <p:nvSpPr>
          <p:cNvPr id="21512" name="Rectangle 59"/>
          <p:cNvSpPr>
            <a:spLocks noGrp="1" noChangeArrowheads="1"/>
          </p:cNvSpPr>
          <p:nvPr>
            <p:ph type="title"/>
          </p:nvPr>
        </p:nvSpPr>
        <p:spPr/>
        <p:txBody>
          <a:bodyPr/>
          <a:lstStyle/>
          <a:p>
            <a:r>
              <a:rPr lang="en-US" smtClean="0"/>
              <a:t>Nonlinear SVMs</a:t>
            </a:r>
          </a:p>
        </p:txBody>
      </p:sp>
      <p:sp>
        <p:nvSpPr>
          <p:cNvPr id="21513" name="Text Box 60"/>
          <p:cNvSpPr txBox="1">
            <a:spLocks noChangeArrowheads="1"/>
          </p:cNvSpPr>
          <p:nvPr/>
        </p:nvSpPr>
        <p:spPr bwMode="auto">
          <a:xfrm>
            <a:off x="6754813" y="6477000"/>
            <a:ext cx="2312987" cy="304800"/>
          </a:xfrm>
          <a:prstGeom prst="rect">
            <a:avLst/>
          </a:prstGeom>
          <a:noFill/>
          <a:ln w="9525">
            <a:noFill/>
            <a:miter lim="800000"/>
            <a:headEnd/>
            <a:tailEnd/>
          </a:ln>
        </p:spPr>
        <p:txBody>
          <a:bodyPr wrap="none">
            <a:spAutoFit/>
          </a:bodyPr>
          <a:lstStyle/>
          <a:p>
            <a:pPr eaLnBrk="0" hangingPunct="0"/>
            <a:r>
              <a:rPr lang="en-US" sz="1400">
                <a:solidFill>
                  <a:srgbClr val="000000"/>
                </a:solidFill>
                <a:cs typeface="Arial" charset="0"/>
              </a:rPr>
              <a:t>Slide credit: Andrew Moore</a:t>
            </a:r>
          </a:p>
        </p:txBody>
      </p:sp>
    </p:spTree>
    <p:extLst>
      <p:ext uri="{BB962C8B-B14F-4D97-AF65-F5344CB8AC3E}">
        <p14:creationId xmlns:p14="http://schemas.microsoft.com/office/powerpoint/2010/main" val="4916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5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50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507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50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075" grpId="0" build="allAtOnce"/>
      <p:bldP spid="1155076" grpId="0"/>
      <p:bldP spid="115507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4" name="Rectangle 59"/>
          <p:cNvSpPr>
            <a:spLocks noGrp="1" noChangeArrowheads="1"/>
          </p:cNvSpPr>
          <p:nvPr>
            <p:ph type="title"/>
          </p:nvPr>
        </p:nvSpPr>
        <p:spPr/>
        <p:txBody>
          <a:bodyPr/>
          <a:lstStyle/>
          <a:p>
            <a:r>
              <a:rPr lang="en-US" dirty="0" smtClean="0"/>
              <a:t>The kernel trick</a:t>
            </a:r>
          </a:p>
        </p:txBody>
      </p:sp>
      <p:sp>
        <p:nvSpPr>
          <p:cNvPr id="22585" name="Rectangle 60"/>
          <p:cNvSpPr>
            <a:spLocks noGrp="1" noChangeArrowheads="1"/>
          </p:cNvSpPr>
          <p:nvPr>
            <p:ph type="body" idx="1"/>
          </p:nvPr>
        </p:nvSpPr>
        <p:spPr>
          <a:xfrm>
            <a:off x="228600" y="914400"/>
            <a:ext cx="8229600" cy="5257800"/>
          </a:xfrm>
        </p:spPr>
        <p:txBody>
          <a:bodyPr/>
          <a:lstStyle/>
          <a:p>
            <a:pPr>
              <a:buFontTx/>
              <a:buChar char="•"/>
            </a:pPr>
            <a:r>
              <a:rPr lang="en-US" altLang="zh-CN" dirty="0" smtClean="0">
                <a:ea typeface="宋体" pitchFamily="2" charset="-122"/>
              </a:rPr>
              <a:t>General idea: the original input space can always be mapped to some higher-dimensional feature space where the training set is separable</a:t>
            </a:r>
          </a:p>
          <a:p>
            <a:pPr>
              <a:buFontTx/>
              <a:buChar char="•"/>
            </a:pPr>
            <a:endParaRPr lang="en-US" altLang="zh-CN" dirty="0" smtClean="0">
              <a:ea typeface="宋体" pitchFamily="2" charset="-122"/>
            </a:endParaRPr>
          </a:p>
          <a:p>
            <a:pPr>
              <a:buFontTx/>
              <a:buChar char="•"/>
            </a:pPr>
            <a:r>
              <a:rPr lang="en-US" b="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sz="800" i="1" baseline="-25000" dirty="0">
                <a:latin typeface="Times New Roman" pitchFamily="18" charset="0"/>
              </a:rPr>
              <a:t> </a:t>
            </a:r>
            <a:r>
              <a:rPr lang="en-US" i="1" dirty="0">
                <a:latin typeface="Times New Roman" pitchFamily="18" charset="0"/>
                <a:cs typeface="Arial" charset="0"/>
              </a:rPr>
              <a:t>,</a:t>
            </a:r>
            <a:r>
              <a:rPr lang="en-US" sz="800" i="1" dirty="0">
                <a:latin typeface="Times New Roman" pitchFamily="18" charset="0"/>
                <a:cs typeface="Arial" charset="0"/>
              </a:rPr>
              <a:t> </a:t>
            </a:r>
            <a:r>
              <a:rPr lang="en-US" b="1" dirty="0">
                <a:latin typeface="Times New Roman" pitchFamily="18" charset="0"/>
              </a:rPr>
              <a:t>y</a:t>
            </a:r>
            <a:r>
              <a:rPr lang="en-US" dirty="0">
                <a:latin typeface="Times New Roman" pitchFamily="18" charset="0"/>
              </a:rPr>
              <a:t>)</a:t>
            </a:r>
            <a:r>
              <a:rPr lang="en-US" b="1" i="1" dirty="0">
                <a:latin typeface="Times New Roman" pitchFamily="18" charset="0"/>
              </a:rPr>
              <a:t> =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y</a:t>
            </a:r>
            <a:r>
              <a:rPr lang="en-US" dirty="0">
                <a:latin typeface="Times New Roman" pitchFamily="18" charset="0"/>
              </a:rPr>
              <a:t>)</a:t>
            </a:r>
          </a:p>
          <a:p>
            <a:pPr>
              <a:buFontTx/>
              <a:buChar char="•"/>
            </a:pPr>
            <a:endParaRPr lang="en-US" sz="900" dirty="0"/>
          </a:p>
          <a:p>
            <a:r>
              <a:rPr lang="en-US" dirty="0"/>
              <a:t>	(to be valid, the kernel function must satisfy </a:t>
            </a:r>
            <a:r>
              <a:rPr lang="en-US" i="1" dirty="0"/>
              <a:t>Mercer’s condition</a:t>
            </a:r>
            <a:r>
              <a:rPr lang="en-US" dirty="0"/>
              <a:t>)</a:t>
            </a:r>
          </a:p>
          <a:p>
            <a:pPr>
              <a:buFontTx/>
              <a:buChar char="•"/>
            </a:pPr>
            <a:endParaRPr lang="en-US" dirty="0" smtClean="0"/>
          </a:p>
        </p:txBody>
      </p:sp>
    </p:spTree>
    <p:extLst>
      <p:ext uri="{BB962C8B-B14F-4D97-AF65-F5344CB8AC3E}">
        <p14:creationId xmlns:p14="http://schemas.microsoft.com/office/powerpoint/2010/main" val="20055656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The kernel trick</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dirty="0" smtClean="0"/>
              <a:t>Linear SVM decision function:</a:t>
            </a:r>
          </a:p>
          <a:p>
            <a:pPr>
              <a:buFontTx/>
              <a:buChar char="•"/>
            </a:pPr>
            <a:endParaRPr lang="en-US" dirty="0"/>
          </a:p>
          <a:p>
            <a:pPr>
              <a:buFontTx/>
              <a:buChar char="•"/>
            </a:pPr>
            <a:endParaRPr lang="en-US" dirty="0" smtClean="0"/>
          </a:p>
          <a:p>
            <a:pPr>
              <a:buFontTx/>
              <a:buChar char="•"/>
            </a:pPr>
            <a:endParaRPr lang="en-US" dirty="0"/>
          </a:p>
          <a:p>
            <a:pPr>
              <a:buFontTx/>
              <a:buChar char="•"/>
            </a:pPr>
            <a:endParaRPr lang="en-US" dirty="0" smtClean="0"/>
          </a:p>
        </p:txBody>
      </p:sp>
      <p:sp>
        <p:nvSpPr>
          <p:cNvPr id="9221" name="Text Box 7"/>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pPr eaLnBrk="0" hangingPunct="0"/>
            <a:r>
              <a:rPr lang="en-US">
                <a:solidFill>
                  <a:srgbClr val="000000"/>
                </a:solidFill>
                <a:cs typeface="Arial" charset="0"/>
              </a:rPr>
              <a:t>C. Burges, </a:t>
            </a:r>
            <a:r>
              <a:rPr lang="en-US">
                <a:solidFill>
                  <a:srgbClr val="000000"/>
                </a:solidFill>
                <a:cs typeface="Arial" charset="0"/>
                <a:hlinkClick r:id="rId4"/>
              </a:rPr>
              <a:t>A Tutorial on Support Vector Machines for Pattern Recognition</a:t>
            </a:r>
            <a:r>
              <a:rPr lang="en-US">
                <a:solidFill>
                  <a:srgbClr val="000000"/>
                </a:solidFill>
                <a:cs typeface="Arial" charset="0"/>
              </a:rPr>
              <a:t>,  Data Mining and Knowledge Discovery, 1998 </a:t>
            </a:r>
          </a:p>
        </p:txBody>
      </p:sp>
      <p:graphicFrame>
        <p:nvGraphicFramePr>
          <p:cNvPr id="6" name="Object 6"/>
          <p:cNvGraphicFramePr>
            <a:graphicFrameLocks noChangeAspect="1"/>
          </p:cNvGraphicFramePr>
          <p:nvPr>
            <p:extLst>
              <p:ext uri="{D42A27DB-BD31-4B8C-83A1-F6EECF244321}">
                <p14:modId xmlns:p14="http://schemas.microsoft.com/office/powerpoint/2010/main" val="1164417474"/>
              </p:ext>
            </p:extLst>
          </p:nvPr>
        </p:nvGraphicFramePr>
        <p:xfrm>
          <a:off x="2133600" y="1828800"/>
          <a:ext cx="4572000" cy="727075"/>
        </p:xfrm>
        <a:graphic>
          <a:graphicData uri="http://schemas.openxmlformats.org/presentationml/2006/ole">
            <mc:AlternateContent xmlns:mc="http://schemas.openxmlformats.org/markup-compatibility/2006">
              <mc:Choice xmlns:v="urn:schemas-microsoft-com:vml" Requires="v">
                <p:oleObj spid="_x0000_s122916" name="Equation" r:id="rId5" imgW="1676160" imgH="266400" progId="Equation.3">
                  <p:embed/>
                </p:oleObj>
              </mc:Choice>
              <mc:Fallback>
                <p:oleObj name="Equation" r:id="rId5" imgW="1676160" imgH="26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28800"/>
                        <a:ext cx="45720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Line 12"/>
          <p:cNvSpPr>
            <a:spLocks noChangeShapeType="1"/>
          </p:cNvSpPr>
          <p:nvPr/>
        </p:nvSpPr>
        <p:spPr bwMode="auto">
          <a:xfrm flipV="1">
            <a:off x="3448050" y="2520950"/>
            <a:ext cx="1143000" cy="838200"/>
          </a:xfrm>
          <a:prstGeom prst="line">
            <a:avLst/>
          </a:prstGeom>
          <a:noFill/>
          <a:ln w="9525">
            <a:solidFill>
              <a:srgbClr val="FF0000"/>
            </a:solidFill>
            <a:round/>
            <a:headEnd/>
            <a:tailEnd type="triangle" w="med" len="med"/>
          </a:ln>
        </p:spPr>
        <p:txBody>
          <a:bodyPr/>
          <a:lstStyle/>
          <a:p>
            <a:pPr eaLnBrk="0" hangingPunct="0"/>
            <a:endParaRPr lang="en-US" sz="2400">
              <a:solidFill>
                <a:srgbClr val="000000"/>
              </a:solidFill>
              <a:cs typeface="Arial" charset="0"/>
            </a:endParaRPr>
          </a:p>
        </p:txBody>
      </p:sp>
      <p:sp>
        <p:nvSpPr>
          <p:cNvPr id="8" name="Line 13"/>
          <p:cNvSpPr>
            <a:spLocks noChangeShapeType="1"/>
          </p:cNvSpPr>
          <p:nvPr/>
        </p:nvSpPr>
        <p:spPr bwMode="auto">
          <a:xfrm flipV="1">
            <a:off x="4819650" y="2520950"/>
            <a:ext cx="381000" cy="838200"/>
          </a:xfrm>
          <a:prstGeom prst="line">
            <a:avLst/>
          </a:prstGeom>
          <a:noFill/>
          <a:ln w="9525">
            <a:solidFill>
              <a:srgbClr val="FF0000"/>
            </a:solidFill>
            <a:round/>
            <a:headEnd/>
            <a:tailEnd type="triangle" w="med" len="med"/>
          </a:ln>
        </p:spPr>
        <p:txBody>
          <a:bodyPr/>
          <a:lstStyle/>
          <a:p>
            <a:pPr eaLnBrk="0" hangingPunct="0"/>
            <a:endParaRPr lang="en-US" sz="2400">
              <a:solidFill>
                <a:srgbClr val="000000"/>
              </a:solidFill>
              <a:cs typeface="Arial" charset="0"/>
            </a:endParaRPr>
          </a:p>
        </p:txBody>
      </p:sp>
      <p:sp>
        <p:nvSpPr>
          <p:cNvPr id="9" name="Text Box 14"/>
          <p:cNvSpPr txBox="1">
            <a:spLocks noChangeArrowheads="1"/>
          </p:cNvSpPr>
          <p:nvPr/>
        </p:nvSpPr>
        <p:spPr bwMode="auto">
          <a:xfrm>
            <a:off x="4281488" y="3359150"/>
            <a:ext cx="1346200" cy="831850"/>
          </a:xfrm>
          <a:prstGeom prst="rect">
            <a:avLst/>
          </a:prstGeom>
          <a:noFill/>
          <a:ln w="9525">
            <a:solidFill>
              <a:srgbClr val="FF0000"/>
            </a:solidFill>
            <a:miter lim="800000"/>
            <a:headEnd/>
            <a:tailEnd/>
          </a:ln>
        </p:spPr>
        <p:txBody>
          <a:bodyPr wrap="none">
            <a:spAutoFit/>
          </a:bodyPr>
          <a:lstStyle/>
          <a:p>
            <a:pPr algn="ctr" eaLnBrk="0" hangingPunct="0"/>
            <a:r>
              <a:rPr lang="en-US" sz="2400">
                <a:solidFill>
                  <a:srgbClr val="000000"/>
                </a:solidFill>
                <a:cs typeface="Arial" charset="0"/>
              </a:rPr>
              <a:t>Support </a:t>
            </a:r>
            <a:br>
              <a:rPr lang="en-US" sz="2400">
                <a:solidFill>
                  <a:srgbClr val="000000"/>
                </a:solidFill>
                <a:cs typeface="Arial" charset="0"/>
              </a:rPr>
            </a:br>
            <a:r>
              <a:rPr lang="en-US" sz="2400">
                <a:solidFill>
                  <a:srgbClr val="000000"/>
                </a:solidFill>
                <a:cs typeface="Arial" charset="0"/>
              </a:rPr>
              <a:t>vector</a:t>
            </a:r>
          </a:p>
        </p:txBody>
      </p:sp>
      <p:sp>
        <p:nvSpPr>
          <p:cNvPr id="10" name="Text Box 15"/>
          <p:cNvSpPr txBox="1">
            <a:spLocks noChangeArrowheads="1"/>
          </p:cNvSpPr>
          <p:nvPr/>
        </p:nvSpPr>
        <p:spPr bwMode="auto">
          <a:xfrm>
            <a:off x="2667000" y="3359150"/>
            <a:ext cx="1212850" cy="831850"/>
          </a:xfrm>
          <a:prstGeom prst="rect">
            <a:avLst/>
          </a:prstGeom>
          <a:noFill/>
          <a:ln w="9525">
            <a:solidFill>
              <a:srgbClr val="FF0000"/>
            </a:solidFill>
            <a:miter lim="800000"/>
            <a:headEnd/>
            <a:tailEnd/>
          </a:ln>
        </p:spPr>
        <p:txBody>
          <a:bodyPr wrap="none">
            <a:spAutoFit/>
          </a:bodyPr>
          <a:lstStyle/>
          <a:p>
            <a:pPr algn="ctr" eaLnBrk="0" hangingPunct="0"/>
            <a:r>
              <a:rPr lang="en-US" sz="2400">
                <a:solidFill>
                  <a:srgbClr val="000000"/>
                </a:solidFill>
                <a:cs typeface="Arial" charset="0"/>
              </a:rPr>
              <a:t>learned</a:t>
            </a:r>
            <a:br>
              <a:rPr lang="en-US" sz="2400">
                <a:solidFill>
                  <a:srgbClr val="000000"/>
                </a:solidFill>
                <a:cs typeface="Arial" charset="0"/>
              </a:rPr>
            </a:br>
            <a:r>
              <a:rPr lang="en-US" sz="2400">
                <a:solidFill>
                  <a:srgbClr val="000000"/>
                </a:solidFill>
                <a:cs typeface="Arial" charset="0"/>
              </a:rPr>
              <a:t>weight</a:t>
            </a:r>
          </a:p>
        </p:txBody>
      </p:sp>
    </p:spTree>
    <p:extLst>
      <p:ext uri="{BB962C8B-B14F-4D97-AF65-F5344CB8AC3E}">
        <p14:creationId xmlns:p14="http://schemas.microsoft.com/office/powerpoint/2010/main" val="33181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85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P spid="7" grpId="0" animBg="1"/>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The kernel trick</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dirty="0" smtClean="0"/>
              <a:t>Linear SVM decision function:</a:t>
            </a:r>
          </a:p>
          <a:p>
            <a:pPr>
              <a:buFontTx/>
              <a:buChar char="•"/>
            </a:pPr>
            <a:endParaRPr lang="en-US" dirty="0"/>
          </a:p>
          <a:p>
            <a:pPr>
              <a:buFontTx/>
              <a:buChar char="•"/>
            </a:pPr>
            <a:endParaRPr lang="en-US" dirty="0" smtClean="0"/>
          </a:p>
          <a:p>
            <a:pPr marL="0" indent="0"/>
            <a:endParaRPr lang="en-US" dirty="0" smtClean="0"/>
          </a:p>
          <a:p>
            <a:pPr>
              <a:buFontTx/>
              <a:buChar char="•"/>
            </a:pPr>
            <a:r>
              <a:rPr lang="en-US" dirty="0" smtClean="0"/>
              <a:t>Kernel SVM decision function:</a:t>
            </a:r>
          </a:p>
          <a:p>
            <a:pPr>
              <a:buFontTx/>
              <a:buChar char="•"/>
            </a:pPr>
            <a:endParaRPr lang="en-US" dirty="0" smtClean="0"/>
          </a:p>
          <a:p>
            <a:pPr>
              <a:buFontTx/>
              <a:buChar char="•"/>
            </a:pPr>
            <a:endParaRPr lang="en-US" dirty="0"/>
          </a:p>
          <a:p>
            <a:pPr>
              <a:buFontTx/>
              <a:buChar char="•"/>
            </a:pPr>
            <a:endParaRPr lang="en-US" dirty="0" smtClean="0"/>
          </a:p>
          <a:p>
            <a:pPr>
              <a:buFontTx/>
              <a:buChar char="•"/>
            </a:pPr>
            <a:r>
              <a:rPr lang="en-US" dirty="0" smtClean="0"/>
              <a:t>This gives a nonlinear decision boundary in the original feature space</a:t>
            </a:r>
            <a:endParaRPr lang="el-GR" dirty="0" smtClean="0"/>
          </a:p>
        </p:txBody>
      </p:sp>
      <p:graphicFrame>
        <p:nvGraphicFramePr>
          <p:cNvPr id="1088518" name="Object 6"/>
          <p:cNvGraphicFramePr>
            <a:graphicFrameLocks noGrp="1" noChangeAspect="1"/>
          </p:cNvGraphicFramePr>
          <p:nvPr>
            <p:ph sz="half" idx="4294967295"/>
            <p:extLst>
              <p:ext uri="{D42A27DB-BD31-4B8C-83A1-F6EECF244321}">
                <p14:modId xmlns:p14="http://schemas.microsoft.com/office/powerpoint/2010/main" val="973111786"/>
              </p:ext>
            </p:extLst>
          </p:nvPr>
        </p:nvGraphicFramePr>
        <p:xfrm>
          <a:off x="1358900" y="3814763"/>
          <a:ext cx="6605588" cy="833437"/>
        </p:xfrm>
        <a:graphic>
          <a:graphicData uri="http://schemas.openxmlformats.org/presentationml/2006/ole">
            <mc:AlternateContent xmlns:mc="http://schemas.openxmlformats.org/markup-compatibility/2006">
              <mc:Choice xmlns:v="urn:schemas-microsoft-com:vml" Requires="v">
                <p:oleObj spid="_x0000_s123974" name="Equation" r:id="rId4" imgW="2717640" imgH="342720" progId="Equation.3">
                  <p:embed/>
                </p:oleObj>
              </mc:Choice>
              <mc:Fallback>
                <p:oleObj name="Equation" r:id="rId4" imgW="2717640" imgH="342720" progId="Equation.3">
                  <p:embed/>
                  <p:pic>
                    <p:nvPicPr>
                      <p:cNvPr id="0" name=""/>
                      <p:cNvPicPr>
                        <a:picLocks noChangeAspect="1" noChangeArrowheads="1"/>
                      </p:cNvPicPr>
                      <p:nvPr/>
                    </p:nvPicPr>
                    <p:blipFill>
                      <a:blip r:embed="rId5"/>
                      <a:srcRect/>
                      <a:stretch>
                        <a:fillRect/>
                      </a:stretch>
                    </p:blipFill>
                    <p:spPr bwMode="auto">
                      <a:xfrm>
                        <a:off x="1358900" y="3814763"/>
                        <a:ext cx="6605588"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 Box 7"/>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pPr eaLnBrk="0" hangingPunct="0"/>
            <a:r>
              <a:rPr lang="en-US">
                <a:solidFill>
                  <a:srgbClr val="000000"/>
                </a:solidFill>
                <a:cs typeface="Arial" charset="0"/>
              </a:rPr>
              <a:t>C. Burges, </a:t>
            </a:r>
            <a:r>
              <a:rPr lang="en-US">
                <a:solidFill>
                  <a:srgbClr val="000000"/>
                </a:solidFill>
                <a:cs typeface="Arial" charset="0"/>
                <a:hlinkClick r:id="rId6"/>
              </a:rPr>
              <a:t>A Tutorial on Support Vector Machines for Pattern Recognition</a:t>
            </a:r>
            <a:r>
              <a:rPr lang="en-US">
                <a:solidFill>
                  <a:srgbClr val="000000"/>
                </a:solidFill>
                <a:cs typeface="Arial" charset="0"/>
              </a:rPr>
              <a:t>,  Data Mining and Knowledge Discovery, 1998 </a:t>
            </a:r>
          </a:p>
        </p:txBody>
      </p:sp>
      <p:graphicFrame>
        <p:nvGraphicFramePr>
          <p:cNvPr id="6" name="Object 6"/>
          <p:cNvGraphicFramePr>
            <a:graphicFrameLocks noChangeAspect="1"/>
          </p:cNvGraphicFramePr>
          <p:nvPr>
            <p:extLst>
              <p:ext uri="{D42A27DB-BD31-4B8C-83A1-F6EECF244321}">
                <p14:modId xmlns:p14="http://schemas.microsoft.com/office/powerpoint/2010/main" val="2737473022"/>
              </p:ext>
            </p:extLst>
          </p:nvPr>
        </p:nvGraphicFramePr>
        <p:xfrm>
          <a:off x="2133600" y="1828800"/>
          <a:ext cx="4572000" cy="727075"/>
        </p:xfrm>
        <a:graphic>
          <a:graphicData uri="http://schemas.openxmlformats.org/presentationml/2006/ole">
            <mc:AlternateContent xmlns:mc="http://schemas.openxmlformats.org/markup-compatibility/2006">
              <mc:Choice xmlns:v="urn:schemas-microsoft-com:vml" Requires="v">
                <p:oleObj spid="_x0000_s123975" name="Equation" r:id="rId7" imgW="1676160" imgH="266400" progId="Equation.3">
                  <p:embed/>
                </p:oleObj>
              </mc:Choice>
              <mc:Fallback>
                <p:oleObj name="Equation" r:id="rId7" imgW="167616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828800"/>
                        <a:ext cx="45720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183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8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 kernel:</a:t>
            </a:r>
            <a:endParaRPr lang="en-US" dirty="0"/>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1"/>
            <a:ext cx="5676899" cy="267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299" y="3886200"/>
            <a:ext cx="5638800" cy="262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3063616308"/>
              </p:ext>
            </p:extLst>
          </p:nvPr>
        </p:nvGraphicFramePr>
        <p:xfrm>
          <a:off x="4419600" y="152400"/>
          <a:ext cx="3774099" cy="685800"/>
        </p:xfrm>
        <a:graphic>
          <a:graphicData uri="http://schemas.openxmlformats.org/presentationml/2006/ole">
            <mc:AlternateContent xmlns:mc="http://schemas.openxmlformats.org/markup-compatibility/2006">
              <mc:Choice xmlns:v="urn:schemas-microsoft-com:vml" Requires="v">
                <p:oleObj spid="_x0000_s124965" name="Equation" r:id="rId5" imgW="1257120" imgH="228600" progId="Equation.3">
                  <p:embed/>
                </p:oleObj>
              </mc:Choice>
              <mc:Fallback>
                <p:oleObj name="Equation" r:id="rId5" imgW="1257120" imgH="228600" progId="Equation.3">
                  <p:embed/>
                  <p:pic>
                    <p:nvPicPr>
                      <p:cNvPr id="0" name=""/>
                      <p:cNvPicPr>
                        <a:picLocks noChangeAspect="1" noChangeArrowheads="1"/>
                      </p:cNvPicPr>
                      <p:nvPr/>
                    </p:nvPicPr>
                    <p:blipFill>
                      <a:blip r:embed="rId6"/>
                      <a:srcRect/>
                      <a:stretch>
                        <a:fillRect/>
                      </a:stretch>
                    </p:blipFill>
                    <p:spPr bwMode="auto">
                      <a:xfrm>
                        <a:off x="4419600" y="152400"/>
                        <a:ext cx="3774099" cy="685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113851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kernel</a:t>
            </a:r>
            <a:endParaRPr lang="en-US" dirty="0"/>
          </a:p>
        </p:txBody>
      </p:sp>
      <p:sp>
        <p:nvSpPr>
          <p:cNvPr id="3" name="Content Placeholder 2"/>
          <p:cNvSpPr>
            <a:spLocks noGrp="1"/>
          </p:cNvSpPr>
          <p:nvPr>
            <p:ph idx="1"/>
          </p:nvPr>
        </p:nvSpPr>
        <p:spPr>
          <a:xfrm>
            <a:off x="609600" y="914400"/>
            <a:ext cx="8001000" cy="5257800"/>
          </a:xfrm>
        </p:spPr>
        <p:txBody>
          <a:bodyPr/>
          <a:lstStyle/>
          <a:p>
            <a:pPr marL="457200" indent="-457200">
              <a:buFont typeface="Arial" pitchFamily="34" charset="0"/>
              <a:buChar char="•"/>
            </a:pPr>
            <a:r>
              <a:rPr lang="en-US" dirty="0" smtClean="0"/>
              <a:t>Also known as the radial basis function (RBF) kernel:</a:t>
            </a:r>
          </a:p>
          <a:p>
            <a:pPr marL="457200" indent="-457200">
              <a:buFont typeface="Arial" pitchFamily="34" charset="0"/>
              <a:buChar char="•"/>
            </a:pPr>
            <a:endParaRPr lang="en-US" dirty="0"/>
          </a:p>
          <a:p>
            <a:pPr marL="457200" indent="-457200">
              <a:buFont typeface="Arial" pitchFamily="34" charset="0"/>
              <a:buChar char="•"/>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157657418"/>
              </p:ext>
            </p:extLst>
          </p:nvPr>
        </p:nvGraphicFramePr>
        <p:xfrm>
          <a:off x="1828800" y="1676400"/>
          <a:ext cx="5335588" cy="1295400"/>
        </p:xfrm>
        <a:graphic>
          <a:graphicData uri="http://schemas.openxmlformats.org/presentationml/2006/ole">
            <mc:AlternateContent xmlns:mc="http://schemas.openxmlformats.org/markup-compatibility/2006">
              <mc:Choice xmlns:v="urn:schemas-microsoft-com:vml" Requires="v">
                <p:oleObj spid="_x0000_s125988" name="Equation" r:id="rId3" imgW="1777680" imgH="431640" progId="Equation.3">
                  <p:embed/>
                </p:oleObj>
              </mc:Choice>
              <mc:Fallback>
                <p:oleObj name="Equation" r:id="rId3" imgW="1777680" imgH="431640" progId="Equation.3">
                  <p:embed/>
                  <p:pic>
                    <p:nvPicPr>
                      <p:cNvPr id="0" name=""/>
                      <p:cNvPicPr>
                        <a:picLocks noChangeAspect="1" noChangeArrowheads="1"/>
                      </p:cNvPicPr>
                      <p:nvPr/>
                    </p:nvPicPr>
                    <p:blipFill>
                      <a:blip r:embed="rId4"/>
                      <a:srcRect/>
                      <a:stretch>
                        <a:fillRect/>
                      </a:stretch>
                    </p:blipFill>
                    <p:spPr bwMode="auto">
                      <a:xfrm>
                        <a:off x="1828800" y="1676400"/>
                        <a:ext cx="53355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p:cNvPicPr>
            <a:picLocks noChangeAspect="1"/>
          </p:cNvPicPr>
          <p:nvPr/>
        </p:nvPicPr>
        <p:blipFill rotWithShape="1">
          <a:blip r:embed="rId5"/>
          <a:srcRect l="48769" t="-1" r="4930" b="15796"/>
          <a:stretch/>
        </p:blipFill>
        <p:spPr>
          <a:xfrm>
            <a:off x="3810000" y="3079623"/>
            <a:ext cx="2667000" cy="2980944"/>
          </a:xfrm>
          <a:prstGeom prst="rect">
            <a:avLst/>
          </a:prstGeom>
        </p:spPr>
      </p:pic>
      <p:sp>
        <p:nvSpPr>
          <p:cNvPr id="6" name="TextBox 5"/>
          <p:cNvSpPr txBox="1"/>
          <p:nvPr/>
        </p:nvSpPr>
        <p:spPr>
          <a:xfrm>
            <a:off x="4267200" y="6248400"/>
            <a:ext cx="937914" cy="369332"/>
          </a:xfrm>
          <a:prstGeom prst="rect">
            <a:avLst/>
          </a:prstGeom>
          <a:noFill/>
        </p:spPr>
        <p:txBody>
          <a:bodyPr wrap="none" rtlCol="0">
            <a:spAutoFit/>
          </a:bodyPr>
          <a:lstStyle/>
          <a:p>
            <a:r>
              <a:rPr lang="en-US" dirty="0" smtClean="0">
                <a:solidFill>
                  <a:srgbClr val="000000"/>
                </a:solidFill>
              </a:rPr>
              <a:t>||</a:t>
            </a:r>
            <a:r>
              <a:rPr lang="en-US" b="1" dirty="0" smtClean="0">
                <a:solidFill>
                  <a:srgbClr val="000000"/>
                </a:solidFill>
              </a:rPr>
              <a:t>x</a:t>
            </a:r>
            <a:r>
              <a:rPr lang="en-US" dirty="0" smtClean="0">
                <a:solidFill>
                  <a:srgbClr val="000000"/>
                </a:solidFill>
              </a:rPr>
              <a:t> – </a:t>
            </a:r>
            <a:r>
              <a:rPr lang="en-US" b="1" dirty="0" smtClean="0">
                <a:solidFill>
                  <a:srgbClr val="000000"/>
                </a:solidFill>
              </a:rPr>
              <a:t>y</a:t>
            </a:r>
            <a:r>
              <a:rPr lang="en-US" dirty="0" smtClean="0">
                <a:solidFill>
                  <a:srgbClr val="000000"/>
                </a:solidFill>
              </a:rPr>
              <a:t>||</a:t>
            </a:r>
            <a:endParaRPr lang="en-US" dirty="0">
              <a:solidFill>
                <a:srgbClr val="000000"/>
              </a:solidFill>
            </a:endParaRPr>
          </a:p>
        </p:txBody>
      </p:sp>
      <p:sp>
        <p:nvSpPr>
          <p:cNvPr id="7" name="TextBox 6"/>
          <p:cNvSpPr txBox="1"/>
          <p:nvPr/>
        </p:nvSpPr>
        <p:spPr>
          <a:xfrm>
            <a:off x="2895600" y="4572000"/>
            <a:ext cx="877389" cy="369332"/>
          </a:xfrm>
          <a:prstGeom prst="rect">
            <a:avLst/>
          </a:prstGeom>
          <a:noFill/>
        </p:spPr>
        <p:txBody>
          <a:bodyPr wrap="none" rtlCol="0">
            <a:spAutoFit/>
          </a:bodyPr>
          <a:lstStyle/>
          <a:p>
            <a:r>
              <a:rPr lang="en-US" dirty="0" smtClean="0">
                <a:solidFill>
                  <a:srgbClr val="000000"/>
                </a:solidFill>
              </a:rPr>
              <a:t>K(</a:t>
            </a:r>
            <a:r>
              <a:rPr lang="en-US" b="1" dirty="0" smtClean="0">
                <a:solidFill>
                  <a:srgbClr val="000000"/>
                </a:solidFill>
              </a:rPr>
              <a:t>x</a:t>
            </a:r>
            <a:r>
              <a:rPr lang="en-US" dirty="0" smtClean="0">
                <a:solidFill>
                  <a:srgbClr val="000000"/>
                </a:solidFill>
              </a:rPr>
              <a:t>, </a:t>
            </a:r>
            <a:r>
              <a:rPr lang="en-US" b="1" dirty="0" smtClean="0">
                <a:solidFill>
                  <a:srgbClr val="000000"/>
                </a:solidFill>
              </a:rPr>
              <a:t>y</a:t>
            </a:r>
            <a:r>
              <a:rPr lang="en-US" dirty="0">
                <a:solidFill>
                  <a:srgbClr val="000000"/>
                </a:solidFill>
              </a:rPr>
              <a:t>)</a:t>
            </a:r>
          </a:p>
        </p:txBody>
      </p:sp>
    </p:spTree>
    <p:extLst>
      <p:ext uri="{BB962C8B-B14F-4D97-AF65-F5344CB8AC3E}">
        <p14:creationId xmlns:p14="http://schemas.microsoft.com/office/powerpoint/2010/main" val="11201184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kernel</a:t>
            </a:r>
            <a:endParaRPr lang="en-US" dirty="0"/>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329" y="1096108"/>
            <a:ext cx="6662737" cy="536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2667000" y="2057400"/>
            <a:ext cx="1066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2667000" y="2057400"/>
            <a:ext cx="1676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1828800" y="1752600"/>
            <a:ext cx="812274" cy="461665"/>
          </a:xfrm>
          <a:prstGeom prst="rect">
            <a:avLst/>
          </a:prstGeom>
          <a:noFill/>
        </p:spPr>
        <p:txBody>
          <a:bodyPr wrap="none" rtlCol="0">
            <a:spAutoFit/>
          </a:bodyPr>
          <a:lstStyle/>
          <a:p>
            <a:pPr eaLnBrk="0" hangingPunct="0"/>
            <a:r>
              <a:rPr lang="en-US" sz="2400" dirty="0" smtClean="0">
                <a:solidFill>
                  <a:srgbClr val="000000"/>
                </a:solidFill>
                <a:cs typeface="Arial" charset="0"/>
              </a:rPr>
              <a:t>SV’s</a:t>
            </a:r>
            <a:endParaRPr lang="en-US" sz="2400" dirty="0">
              <a:solidFill>
                <a:srgbClr val="000000"/>
              </a:solidFill>
              <a:cs typeface="Arial" charset="0"/>
            </a:endParaRPr>
          </a:p>
        </p:txBody>
      </p:sp>
    </p:spTree>
    <p:extLst>
      <p:ext uri="{BB962C8B-B14F-4D97-AF65-F5344CB8AC3E}">
        <p14:creationId xmlns:p14="http://schemas.microsoft.com/office/powerpoint/2010/main" val="20729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endParaRPr lang="en-US" dirty="0"/>
          </a:p>
        </p:txBody>
      </p:sp>
      <p:sp>
        <p:nvSpPr>
          <p:cNvPr id="3" name="Content Placeholder 2"/>
          <p:cNvSpPr>
            <a:spLocks noGrp="1"/>
          </p:cNvSpPr>
          <p:nvPr>
            <p:ph idx="1"/>
          </p:nvPr>
        </p:nvSpPr>
        <p:spPr/>
        <p:txBody>
          <a:bodyPr/>
          <a:lstStyle/>
          <a:p>
            <a:r>
              <a:rPr lang="en-US" dirty="0" smtClean="0"/>
              <a:t>Given a 3D model M and the image I of an object, we ask: could I be the image of M?</a:t>
            </a:r>
            <a:endParaRPr lang="en-US" dirty="0"/>
          </a:p>
        </p:txBody>
      </p:sp>
    </p:spTree>
    <p:extLst>
      <p:ext uri="{BB962C8B-B14F-4D97-AF65-F5344CB8AC3E}">
        <p14:creationId xmlns:p14="http://schemas.microsoft.com/office/powerpoint/2010/main" val="17228098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Kernels for histograms</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smtClean="0"/>
              <a:t>Histogram intersection:</a:t>
            </a:r>
          </a:p>
          <a:p>
            <a:pPr marL="457200" indent="-457200">
              <a:buFont typeface="Arial"/>
              <a:buChar char="•"/>
            </a:pPr>
            <a:endParaRPr lang="en-US" dirty="0"/>
          </a:p>
          <a:p>
            <a:pPr marL="457200" indent="-457200">
              <a:buFont typeface="Arial"/>
              <a:buChar char="•"/>
            </a:pPr>
            <a:endParaRPr lang="en-US" dirty="0" smtClean="0"/>
          </a:p>
          <a:p>
            <a:pPr marL="457200" indent="-457200">
              <a:buFont typeface="Arial"/>
              <a:buChar char="•"/>
            </a:pPr>
            <a:endParaRPr lang="en-US" dirty="0"/>
          </a:p>
          <a:p>
            <a:pPr marL="457200" indent="-457200">
              <a:buFont typeface="Arial"/>
              <a:buChar char="•"/>
            </a:pPr>
            <a:r>
              <a:rPr lang="en-US" dirty="0" smtClean="0"/>
              <a:t>Square root (Bhattacharyya kernel):</a:t>
            </a:r>
            <a:endParaRPr lang="en-US" dirty="0"/>
          </a:p>
        </p:txBody>
      </p:sp>
      <p:graphicFrame>
        <p:nvGraphicFramePr>
          <p:cNvPr id="4" name="Object 4"/>
          <p:cNvGraphicFramePr>
            <a:graphicFrameLocks noChangeAspect="1"/>
          </p:cNvGraphicFramePr>
          <p:nvPr>
            <p:extLst>
              <p:ext uri="{D42A27DB-BD31-4B8C-83A1-F6EECF244321}">
                <p14:modId xmlns:p14="http://schemas.microsoft.com/office/powerpoint/2010/main" val="635881064"/>
              </p:ext>
            </p:extLst>
          </p:nvPr>
        </p:nvGraphicFramePr>
        <p:xfrm>
          <a:off x="2606675" y="1571625"/>
          <a:ext cx="4160838" cy="1054100"/>
        </p:xfrm>
        <a:graphic>
          <a:graphicData uri="http://schemas.openxmlformats.org/presentationml/2006/ole">
            <mc:AlternateContent xmlns:mc="http://schemas.openxmlformats.org/markup-compatibility/2006">
              <mc:Choice xmlns:v="urn:schemas-microsoft-com:vml" Requires="v">
                <p:oleObj spid="_x0000_s129045" name="Equation" r:id="rId3" imgW="1803400" imgH="457200" progId="Equation.3">
                  <p:embed/>
                </p:oleObj>
              </mc:Choice>
              <mc:Fallback>
                <p:oleObj name="Equation" r:id="rId3" imgW="1803400" imgH="457200" progId="Equation.3">
                  <p:embed/>
                  <p:pic>
                    <p:nvPicPr>
                      <p:cNvPr id="0" name=""/>
                      <p:cNvPicPr>
                        <a:picLocks noChangeAspect="1" noChangeArrowheads="1"/>
                      </p:cNvPicPr>
                      <p:nvPr/>
                    </p:nvPicPr>
                    <p:blipFill>
                      <a:blip r:embed="rId4"/>
                      <a:srcRect/>
                      <a:stretch>
                        <a:fillRect/>
                      </a:stretch>
                    </p:blipFill>
                    <p:spPr bwMode="auto">
                      <a:xfrm>
                        <a:off x="2606675" y="1571625"/>
                        <a:ext cx="4160838"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77768802"/>
              </p:ext>
            </p:extLst>
          </p:nvPr>
        </p:nvGraphicFramePr>
        <p:xfrm>
          <a:off x="2913063" y="3857625"/>
          <a:ext cx="3546475" cy="1054100"/>
        </p:xfrm>
        <a:graphic>
          <a:graphicData uri="http://schemas.openxmlformats.org/presentationml/2006/ole">
            <mc:AlternateContent xmlns:mc="http://schemas.openxmlformats.org/markup-compatibility/2006">
              <mc:Choice xmlns:v="urn:schemas-microsoft-com:vml" Requires="v">
                <p:oleObj spid="_x0000_s129046" name="Equation" r:id="rId5" imgW="1536700" imgH="457200" progId="Equation.3">
                  <p:embed/>
                </p:oleObj>
              </mc:Choice>
              <mc:Fallback>
                <p:oleObj name="Equation" r:id="rId5" imgW="1536700" imgH="457200" progId="Equation.3">
                  <p:embed/>
                  <p:pic>
                    <p:nvPicPr>
                      <p:cNvPr id="0" name=""/>
                      <p:cNvPicPr>
                        <a:picLocks noChangeAspect="1" noChangeArrowheads="1"/>
                      </p:cNvPicPr>
                      <p:nvPr/>
                    </p:nvPicPr>
                    <p:blipFill>
                      <a:blip r:embed="rId6"/>
                      <a:srcRect/>
                      <a:stretch>
                        <a:fillRect/>
                      </a:stretch>
                    </p:blipFill>
                    <p:spPr bwMode="auto">
                      <a:xfrm>
                        <a:off x="2913063" y="3857625"/>
                        <a:ext cx="3546475"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207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SVMs: Pros and cons</a:t>
            </a:r>
          </a:p>
        </p:txBody>
      </p:sp>
      <p:sp>
        <p:nvSpPr>
          <p:cNvPr id="993283" name="Rectangle 3"/>
          <p:cNvSpPr>
            <a:spLocks noGrp="1" noChangeArrowheads="1"/>
          </p:cNvSpPr>
          <p:nvPr>
            <p:ph type="body" idx="1"/>
          </p:nvPr>
        </p:nvSpPr>
        <p:spPr>
          <a:xfrm>
            <a:off x="685800" y="914400"/>
            <a:ext cx="7772400" cy="5715000"/>
          </a:xfrm>
        </p:spPr>
        <p:txBody>
          <a:bodyPr/>
          <a:lstStyle/>
          <a:p>
            <a:pPr>
              <a:buFontTx/>
              <a:buChar char="•"/>
            </a:pPr>
            <a:r>
              <a:rPr lang="en-US" dirty="0" smtClean="0">
                <a:solidFill>
                  <a:srgbClr val="0000FF"/>
                </a:solidFill>
              </a:rPr>
              <a:t>Pros</a:t>
            </a:r>
          </a:p>
          <a:p>
            <a:pPr lvl="1"/>
            <a:r>
              <a:rPr lang="en-US" dirty="0" smtClean="0"/>
              <a:t>Kernel-based framework is very powerful, flexible</a:t>
            </a:r>
          </a:p>
          <a:p>
            <a:pPr lvl="1"/>
            <a:r>
              <a:rPr lang="en-US" dirty="0" smtClean="0"/>
              <a:t>Training is convex optimization, globally optimal solution can be found</a:t>
            </a:r>
          </a:p>
          <a:p>
            <a:pPr lvl="1"/>
            <a:r>
              <a:rPr lang="en-US" dirty="0" smtClean="0"/>
              <a:t>Amenable to theoretical analysis</a:t>
            </a:r>
          </a:p>
          <a:p>
            <a:pPr lvl="1"/>
            <a:r>
              <a:rPr lang="en-US" dirty="0" smtClean="0"/>
              <a:t>SVMs work very well in practice, even with very small training sample sizes</a:t>
            </a:r>
            <a:br>
              <a:rPr lang="en-US" dirty="0" smtClean="0"/>
            </a:br>
            <a:endParaRPr lang="en-US" dirty="0" smtClean="0"/>
          </a:p>
          <a:p>
            <a:pPr>
              <a:buFontTx/>
              <a:buChar char="•"/>
            </a:pPr>
            <a:r>
              <a:rPr lang="en-US" dirty="0" smtClean="0">
                <a:solidFill>
                  <a:srgbClr val="FF0000"/>
                </a:solidFill>
              </a:rPr>
              <a:t>Cons</a:t>
            </a:r>
          </a:p>
          <a:p>
            <a:pPr lvl="1"/>
            <a:r>
              <a:rPr lang="en-US" dirty="0" smtClean="0"/>
              <a:t>No “direct” multi-class SVM, must combine two-class SVMs (e.g., with one-</a:t>
            </a:r>
            <a:r>
              <a:rPr lang="en-US" dirty="0" err="1" smtClean="0"/>
              <a:t>vs</a:t>
            </a:r>
            <a:r>
              <a:rPr lang="en-US" dirty="0" smtClean="0"/>
              <a:t>-others)</a:t>
            </a:r>
          </a:p>
          <a:p>
            <a:pPr lvl="1"/>
            <a:r>
              <a:rPr lang="en-US" dirty="0" smtClean="0"/>
              <a:t>Computation, memory (esp. for nonlinear SVMs)</a:t>
            </a:r>
          </a:p>
        </p:txBody>
      </p:sp>
    </p:spTree>
    <p:extLst>
      <p:ext uri="{BB962C8B-B14F-4D97-AF65-F5344CB8AC3E}">
        <p14:creationId xmlns:p14="http://schemas.microsoft.com/office/powerpoint/2010/main" val="31897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2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32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328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a:t>
            </a:r>
            <a:endParaRPr lang="en-US" dirty="0"/>
          </a:p>
        </p:txBody>
      </p:sp>
      <p:sp>
        <p:nvSpPr>
          <p:cNvPr id="3" name="Content Placeholder 2"/>
          <p:cNvSpPr>
            <a:spLocks noGrp="1"/>
          </p:cNvSpPr>
          <p:nvPr>
            <p:ph idx="1"/>
          </p:nvPr>
        </p:nvSpPr>
        <p:spPr>
          <a:xfrm>
            <a:off x="457200" y="914400"/>
            <a:ext cx="8153400" cy="5257800"/>
          </a:xfrm>
        </p:spPr>
        <p:txBody>
          <a:bodyPr/>
          <a:lstStyle/>
          <a:p>
            <a:pPr marL="457200" indent="-457200">
              <a:buFont typeface="Arial"/>
              <a:buChar char="•"/>
            </a:pPr>
            <a:r>
              <a:rPr lang="en-US" dirty="0" smtClean="0"/>
              <a:t>Generalization refers to the ability to correctly classify never before seen examples</a:t>
            </a:r>
          </a:p>
          <a:p>
            <a:pPr marL="457200" indent="-457200">
              <a:buFont typeface="Arial"/>
              <a:buChar char="•"/>
            </a:pPr>
            <a:r>
              <a:rPr lang="en-US" dirty="0" smtClean="0"/>
              <a:t>Can be controlled by turning “knobs” that affect the complexity of the model</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410502" y="2971800"/>
            <a:ext cx="3694898" cy="3145656"/>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7010400" y="2974206"/>
            <a:ext cx="532598" cy="3162300"/>
          </a:xfrm>
          <a:prstGeom prst="rect">
            <a:avLst/>
          </a:prstGeom>
          <a:noFill/>
          <a:ln w="9525">
            <a:noFill/>
            <a:miter lim="800000"/>
            <a:headEnd/>
            <a:tailEnd/>
          </a:ln>
        </p:spPr>
      </p:pic>
      <p:sp>
        <p:nvSpPr>
          <p:cNvPr id="6" name="TextBox 5"/>
          <p:cNvSpPr txBox="1"/>
          <p:nvPr/>
        </p:nvSpPr>
        <p:spPr>
          <a:xfrm>
            <a:off x="1828800" y="6174606"/>
            <a:ext cx="2933239" cy="369332"/>
          </a:xfrm>
          <a:prstGeom prst="rect">
            <a:avLst/>
          </a:prstGeom>
          <a:noFill/>
        </p:spPr>
        <p:txBody>
          <a:bodyPr wrap="none" rtlCol="0">
            <a:spAutoFit/>
          </a:bodyPr>
          <a:lstStyle/>
          <a:p>
            <a:r>
              <a:rPr lang="en-US" dirty="0" smtClean="0">
                <a:solidFill>
                  <a:srgbClr val="000000"/>
                </a:solidFill>
              </a:rPr>
              <a:t>Training set (labels known)</a:t>
            </a:r>
            <a:endParaRPr lang="en-US" dirty="0">
              <a:solidFill>
                <a:srgbClr val="000000"/>
              </a:solidFill>
            </a:endParaRPr>
          </a:p>
        </p:txBody>
      </p:sp>
      <p:sp>
        <p:nvSpPr>
          <p:cNvPr id="7" name="TextBox 6"/>
          <p:cNvSpPr txBox="1"/>
          <p:nvPr/>
        </p:nvSpPr>
        <p:spPr>
          <a:xfrm>
            <a:off x="5945119" y="6174606"/>
            <a:ext cx="2665482" cy="646331"/>
          </a:xfrm>
          <a:prstGeom prst="rect">
            <a:avLst/>
          </a:prstGeom>
          <a:noFill/>
        </p:spPr>
        <p:txBody>
          <a:bodyPr wrap="square" rtlCol="0">
            <a:spAutoFit/>
          </a:bodyPr>
          <a:lstStyle/>
          <a:p>
            <a:pPr algn="ctr"/>
            <a:r>
              <a:rPr lang="en-US" dirty="0" smtClean="0">
                <a:solidFill>
                  <a:srgbClr val="000000"/>
                </a:solidFill>
              </a:rPr>
              <a:t>Test set (labels unknown)</a:t>
            </a:r>
            <a:endParaRPr lang="en-US" dirty="0">
              <a:solidFill>
                <a:srgbClr val="000000"/>
              </a:solidFill>
            </a:endParaRPr>
          </a:p>
        </p:txBody>
      </p:sp>
    </p:spTree>
    <p:extLst>
      <p:ext uri="{BB962C8B-B14F-4D97-AF65-F5344CB8AC3E}">
        <p14:creationId xmlns:p14="http://schemas.microsoft.com/office/powerpoint/2010/main" val="13268943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Diagnosing generalization ability</a:t>
            </a:r>
          </a:p>
        </p:txBody>
      </p:sp>
      <p:sp>
        <p:nvSpPr>
          <p:cNvPr id="3" name="Content Placeholder 2"/>
          <p:cNvSpPr>
            <a:spLocks noGrp="1"/>
          </p:cNvSpPr>
          <p:nvPr>
            <p:ph idx="1"/>
          </p:nvPr>
        </p:nvSpPr>
        <p:spPr>
          <a:xfrm>
            <a:off x="304800" y="914400"/>
            <a:ext cx="8458200" cy="5257800"/>
          </a:xfrm>
        </p:spPr>
        <p:txBody>
          <a:bodyPr/>
          <a:lstStyle/>
          <a:p>
            <a:pPr marL="457200" indent="-457200" eaLnBrk="1" hangingPunct="1">
              <a:buFont typeface="Arial"/>
              <a:buChar char="•"/>
            </a:pPr>
            <a:r>
              <a:rPr lang="en-US" sz="2200" b="1" dirty="0"/>
              <a:t>Training error: </a:t>
            </a:r>
            <a:r>
              <a:rPr lang="en-US" sz="2200" dirty="0" smtClean="0"/>
              <a:t>how does the model perform on </a:t>
            </a:r>
            <a:r>
              <a:rPr lang="en-US" sz="2200" dirty="0"/>
              <a:t>the data on which it was </a:t>
            </a:r>
            <a:r>
              <a:rPr lang="en-US" sz="2200" dirty="0" smtClean="0"/>
              <a:t>trained?</a:t>
            </a:r>
            <a:endParaRPr lang="en-US" sz="2200" dirty="0"/>
          </a:p>
          <a:p>
            <a:pPr marL="457200" indent="-457200" eaLnBrk="1" hangingPunct="1">
              <a:buFont typeface="Arial"/>
              <a:buChar char="•"/>
            </a:pPr>
            <a:r>
              <a:rPr lang="en-US" sz="2200" b="1" dirty="0"/>
              <a:t>Test error: </a:t>
            </a:r>
            <a:r>
              <a:rPr lang="en-US" sz="2200" dirty="0"/>
              <a:t>how </a:t>
            </a:r>
            <a:r>
              <a:rPr lang="en-US" sz="2200" dirty="0" smtClean="0"/>
              <a:t>does </a:t>
            </a:r>
            <a:r>
              <a:rPr lang="en-US" sz="2200" dirty="0"/>
              <a:t>it perform on </a:t>
            </a:r>
            <a:r>
              <a:rPr lang="en-US" sz="2200" dirty="0" smtClean="0"/>
              <a:t>never </a:t>
            </a:r>
            <a:r>
              <a:rPr lang="en-US" sz="2200" dirty="0"/>
              <a:t>before seen </a:t>
            </a:r>
            <a:r>
              <a:rPr lang="en-US" sz="2200" dirty="0" smtClean="0"/>
              <a:t>data?</a:t>
            </a:r>
            <a:endParaRPr lang="en-US" sz="2200" dirty="0"/>
          </a:p>
          <a:p>
            <a:endParaRPr lang="en-US" sz="2200" dirty="0"/>
          </a:p>
        </p:txBody>
      </p:sp>
      <p:sp>
        <p:nvSpPr>
          <p:cNvPr id="6" name="TextBox 5"/>
          <p:cNvSpPr txBox="1">
            <a:spLocks noChangeArrowheads="1"/>
          </p:cNvSpPr>
          <p:nvPr/>
        </p:nvSpPr>
        <p:spPr bwMode="auto">
          <a:xfrm>
            <a:off x="5818187" y="5638800"/>
            <a:ext cx="1685925" cy="369888"/>
          </a:xfrm>
          <a:prstGeom prst="rect">
            <a:avLst/>
          </a:prstGeom>
          <a:noFill/>
          <a:ln w="9525">
            <a:noFill/>
            <a:miter lim="800000"/>
            <a:headEnd/>
            <a:tailEnd/>
          </a:ln>
        </p:spPr>
        <p:txBody>
          <a:bodyPr wrap="none">
            <a:spAutoFit/>
          </a:bodyPr>
          <a:lstStyle/>
          <a:p>
            <a:r>
              <a:rPr lang="en-US" b="1" dirty="0">
                <a:solidFill>
                  <a:srgbClr val="0000FF"/>
                </a:solidFill>
              </a:rPr>
              <a:t>Training error</a:t>
            </a:r>
          </a:p>
        </p:txBody>
      </p:sp>
      <p:sp>
        <p:nvSpPr>
          <p:cNvPr id="7" name="TextBox 6"/>
          <p:cNvSpPr txBox="1">
            <a:spLocks noChangeArrowheads="1"/>
          </p:cNvSpPr>
          <p:nvPr/>
        </p:nvSpPr>
        <p:spPr bwMode="auto">
          <a:xfrm>
            <a:off x="5894387" y="4572000"/>
            <a:ext cx="1244600" cy="369888"/>
          </a:xfrm>
          <a:prstGeom prst="rect">
            <a:avLst/>
          </a:prstGeom>
          <a:noFill/>
          <a:ln w="9525">
            <a:noFill/>
            <a:miter lim="800000"/>
            <a:headEnd/>
            <a:tailEnd/>
          </a:ln>
        </p:spPr>
        <p:txBody>
          <a:bodyPr wrap="none">
            <a:spAutoFit/>
          </a:bodyPr>
          <a:lstStyle/>
          <a:p>
            <a:r>
              <a:rPr lang="en-US" b="1" dirty="0">
                <a:solidFill>
                  <a:srgbClr val="FF0000"/>
                </a:solidFill>
              </a:rPr>
              <a:t>Test error</a:t>
            </a:r>
          </a:p>
        </p:txBody>
      </p:sp>
      <p:sp>
        <p:nvSpPr>
          <p:cNvPr id="18" name="Freeform 17"/>
          <p:cNvSpPr/>
          <p:nvPr/>
        </p:nvSpPr>
        <p:spPr>
          <a:xfrm>
            <a:off x="2224087" y="50196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FF"/>
              </a:solidFill>
            </a:endParaRPr>
          </a:p>
        </p:txBody>
      </p:sp>
      <p:sp>
        <p:nvSpPr>
          <p:cNvPr id="20" name="Freeform 19"/>
          <p:cNvSpPr/>
          <p:nvPr/>
        </p:nvSpPr>
        <p:spPr>
          <a:xfrm>
            <a:off x="2236787" y="32162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Box 16"/>
          <p:cNvSpPr txBox="1"/>
          <p:nvPr/>
        </p:nvSpPr>
        <p:spPr>
          <a:xfrm>
            <a:off x="7741052" y="6581001"/>
            <a:ext cx="1402948" cy="276999"/>
          </a:xfrm>
          <a:prstGeom prst="rect">
            <a:avLst/>
          </a:prstGeom>
          <a:noFill/>
        </p:spPr>
        <p:txBody>
          <a:bodyPr wrap="none" rtlCol="0">
            <a:spAutoFit/>
          </a:bodyPr>
          <a:lstStyle/>
          <a:p>
            <a:r>
              <a:rPr lang="en-US" sz="1200" dirty="0" smtClean="0"/>
              <a:t>Source: D. </a:t>
            </a:r>
            <a:r>
              <a:rPr lang="en-US" sz="1200" dirty="0" err="1" smtClean="0"/>
              <a:t>Hoiem</a:t>
            </a:r>
            <a:endParaRPr lang="en-US" sz="1200" dirty="0"/>
          </a:p>
        </p:txBody>
      </p:sp>
      <p:sp>
        <p:nvSpPr>
          <p:cNvPr id="21" name="TextBox 20"/>
          <p:cNvSpPr txBox="1">
            <a:spLocks noChangeArrowheads="1"/>
          </p:cNvSpPr>
          <p:nvPr/>
        </p:nvSpPr>
        <p:spPr bwMode="auto">
          <a:xfrm>
            <a:off x="2008187" y="2362200"/>
            <a:ext cx="1492716" cy="369332"/>
          </a:xfrm>
          <a:prstGeom prst="rect">
            <a:avLst/>
          </a:prstGeom>
          <a:noFill/>
          <a:ln w="9525">
            <a:noFill/>
            <a:miter lim="800000"/>
            <a:headEnd/>
            <a:tailEnd/>
          </a:ln>
        </p:spPr>
        <p:txBody>
          <a:bodyPr wrap="none">
            <a:spAutoFit/>
          </a:bodyPr>
          <a:lstStyle/>
          <a:p>
            <a:r>
              <a:rPr lang="en-US" b="1" dirty="0" err="1" smtClean="0">
                <a:solidFill>
                  <a:srgbClr val="FF0000"/>
                </a:solidFill>
              </a:rPr>
              <a:t>Underfitting</a:t>
            </a:r>
            <a:endParaRPr lang="en-US" b="1" dirty="0">
              <a:solidFill>
                <a:srgbClr val="FF0000"/>
              </a:solidFill>
            </a:endParaRPr>
          </a:p>
        </p:txBody>
      </p:sp>
      <p:sp>
        <p:nvSpPr>
          <p:cNvPr id="22" name="TextBox 21"/>
          <p:cNvSpPr txBox="1">
            <a:spLocks noChangeArrowheads="1"/>
          </p:cNvSpPr>
          <p:nvPr/>
        </p:nvSpPr>
        <p:spPr bwMode="auto">
          <a:xfrm>
            <a:off x="5970587" y="2362200"/>
            <a:ext cx="1351652" cy="369332"/>
          </a:xfrm>
          <a:prstGeom prst="rect">
            <a:avLst/>
          </a:prstGeom>
          <a:noFill/>
          <a:ln w="9525">
            <a:noFill/>
            <a:miter lim="800000"/>
            <a:headEnd/>
            <a:tailEnd/>
          </a:ln>
        </p:spPr>
        <p:txBody>
          <a:bodyPr wrap="none">
            <a:spAutoFit/>
          </a:bodyPr>
          <a:lstStyle/>
          <a:p>
            <a:r>
              <a:rPr lang="en-US" b="1" dirty="0" err="1" smtClean="0">
                <a:solidFill>
                  <a:srgbClr val="FF0000"/>
                </a:solidFill>
              </a:rPr>
              <a:t>Overfitting</a:t>
            </a:r>
            <a:endParaRPr lang="en-US" b="1" dirty="0">
              <a:solidFill>
                <a:srgbClr val="FF0000"/>
              </a:solidFill>
            </a:endParaRPr>
          </a:p>
        </p:txBody>
      </p:sp>
      <p:cxnSp>
        <p:nvCxnSpPr>
          <p:cNvPr id="26" name="Straight Arrow Connector 25"/>
          <p:cNvCxnSpPr/>
          <p:nvPr/>
        </p:nvCxnSpPr>
        <p:spPr>
          <a:xfrm rot="5400000">
            <a:off x="2504281" y="3009106"/>
            <a:ext cx="533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6007893" y="3467100"/>
            <a:ext cx="1295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2"/>
          <p:cNvGrpSpPr>
            <a:grpSpLocks/>
          </p:cNvGrpSpPr>
          <p:nvPr/>
        </p:nvGrpSpPr>
        <p:grpSpPr bwMode="auto">
          <a:xfrm>
            <a:off x="1828800" y="3000375"/>
            <a:ext cx="4915715" cy="3567644"/>
            <a:chOff x="1535668" y="2667794"/>
            <a:chExt cx="4914816" cy="3569087"/>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805" name="TextBox 7"/>
            <p:cNvSpPr txBox="1">
              <a:spLocks noChangeArrowheads="1"/>
            </p:cNvSpPr>
            <p:nvPr/>
          </p:nvSpPr>
          <p:spPr bwMode="auto">
            <a:xfrm>
              <a:off x="3100364" y="5867400"/>
              <a:ext cx="1966845" cy="369481"/>
            </a:xfrm>
            <a:prstGeom prst="rect">
              <a:avLst/>
            </a:prstGeom>
            <a:noFill/>
            <a:ln w="9525">
              <a:noFill/>
              <a:miter lim="800000"/>
              <a:headEnd/>
              <a:tailEnd/>
            </a:ln>
          </p:spPr>
          <p:txBody>
            <a:bodyPr wrap="none">
              <a:spAutoFit/>
            </a:bodyPr>
            <a:lstStyle/>
            <a:p>
              <a:r>
                <a:rPr lang="en-US" dirty="0" smtClean="0"/>
                <a:t>Model complexity</a:t>
              </a:r>
              <a:endParaRPr lang="en-US" dirty="0"/>
            </a:p>
          </p:txBody>
        </p:sp>
        <p:sp>
          <p:nvSpPr>
            <p:cNvPr id="33806" name="TextBox 8"/>
            <p:cNvSpPr txBox="1">
              <a:spLocks noChangeArrowheads="1"/>
            </p:cNvSpPr>
            <p:nvPr/>
          </p:nvSpPr>
          <p:spPr bwMode="auto">
            <a:xfrm>
              <a:off x="5791200" y="5867400"/>
              <a:ext cx="659284" cy="369481"/>
            </a:xfrm>
            <a:prstGeom prst="rect">
              <a:avLst/>
            </a:prstGeom>
            <a:noFill/>
            <a:ln w="9525">
              <a:noFill/>
              <a:miter lim="800000"/>
              <a:headEnd/>
              <a:tailEnd/>
            </a:ln>
          </p:spPr>
          <p:txBody>
            <a:bodyPr wrap="none">
              <a:spAutoFit/>
            </a:bodyPr>
            <a:lstStyle/>
            <a:p>
              <a:r>
                <a:rPr lang="en-US" dirty="0" smtClean="0">
                  <a:solidFill>
                    <a:srgbClr val="FF0000"/>
                  </a:solidFill>
                </a:rPr>
                <a:t>High</a:t>
              </a:r>
              <a:endParaRPr lang="en-US" dirty="0">
                <a:solidFill>
                  <a:srgbClr val="FF0000"/>
                </a:solidFill>
              </a:endParaRPr>
            </a:p>
          </p:txBody>
        </p:sp>
        <p:sp>
          <p:nvSpPr>
            <p:cNvPr id="33807" name="TextBox 9"/>
            <p:cNvSpPr txBox="1">
              <a:spLocks noChangeArrowheads="1"/>
            </p:cNvSpPr>
            <p:nvPr/>
          </p:nvSpPr>
          <p:spPr bwMode="auto">
            <a:xfrm>
              <a:off x="1676400" y="5867400"/>
              <a:ext cx="620570" cy="369481"/>
            </a:xfrm>
            <a:prstGeom prst="rect">
              <a:avLst/>
            </a:prstGeom>
            <a:noFill/>
            <a:ln w="9525">
              <a:noFill/>
              <a:miter lim="800000"/>
              <a:headEnd/>
              <a:tailEnd/>
            </a:ln>
          </p:spPr>
          <p:txBody>
            <a:bodyPr wrap="none">
              <a:spAutoFit/>
            </a:bodyPr>
            <a:lstStyle/>
            <a:p>
              <a:r>
                <a:rPr lang="en-US" dirty="0" smtClean="0">
                  <a:solidFill>
                    <a:srgbClr val="FF0000"/>
                  </a:solidFill>
                </a:rPr>
                <a:t>Low</a:t>
              </a:r>
              <a:endParaRPr lang="en-US" dirty="0">
                <a:solidFill>
                  <a:srgbClr val="FF0000"/>
                </a:solidFill>
              </a:endParaRPr>
            </a:p>
          </p:txBody>
        </p:sp>
        <p:sp>
          <p:nvSpPr>
            <p:cNvPr id="33808" name="TextBox 10"/>
            <p:cNvSpPr txBox="1">
              <a:spLocks noChangeArrowheads="1"/>
            </p:cNvSpPr>
            <p:nvPr/>
          </p:nvSpPr>
          <p:spPr bwMode="auto">
            <a:xfrm rot="-5400000">
              <a:off x="1371520" y="4141636"/>
              <a:ext cx="697627" cy="369332"/>
            </a:xfrm>
            <a:prstGeom prst="rect">
              <a:avLst/>
            </a:prstGeom>
            <a:noFill/>
            <a:ln w="9525">
              <a:noFill/>
              <a:miter lim="800000"/>
              <a:headEnd/>
              <a:tailEnd/>
            </a:ln>
          </p:spPr>
          <p:txBody>
            <a:bodyPr wrap="none">
              <a:spAutoFit/>
            </a:bodyPr>
            <a:lstStyle/>
            <a:p>
              <a:r>
                <a:rPr lang="en-US"/>
                <a:t>Error</a:t>
              </a:r>
            </a:p>
          </p:txBody>
        </p:sp>
      </p:grpSp>
    </p:spTree>
    <p:extLst>
      <p:ext uri="{BB962C8B-B14F-4D97-AF65-F5344CB8AC3E}">
        <p14:creationId xmlns:p14="http://schemas.microsoft.com/office/powerpoint/2010/main" val="21369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P spid="2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Underfitting</a:t>
            </a:r>
            <a:r>
              <a:rPr lang="en-US" dirty="0" smtClean="0"/>
              <a:t> and </a:t>
            </a:r>
            <a:r>
              <a:rPr lang="en-US" dirty="0" err="1" smtClean="0"/>
              <a:t>overfitting</a:t>
            </a:r>
            <a:endParaRPr lang="en-US" dirty="0"/>
          </a:p>
        </p:txBody>
      </p:sp>
      <p:sp>
        <p:nvSpPr>
          <p:cNvPr id="3" name="Content Placeholder 2"/>
          <p:cNvSpPr>
            <a:spLocks noGrp="1"/>
          </p:cNvSpPr>
          <p:nvPr>
            <p:ph idx="1"/>
          </p:nvPr>
        </p:nvSpPr>
        <p:spPr>
          <a:xfrm>
            <a:off x="685800" y="914400"/>
            <a:ext cx="8153400" cy="5257800"/>
          </a:xfrm>
        </p:spPr>
        <p:txBody>
          <a:bodyPr/>
          <a:lstStyle/>
          <a:p>
            <a:pPr eaLnBrk="1" hangingPunct="1">
              <a:buFont typeface="Arial"/>
              <a:buChar char="•"/>
            </a:pPr>
            <a:r>
              <a:rPr lang="en-US" sz="2400" b="1" dirty="0" err="1" smtClean="0"/>
              <a:t>Underfitting</a:t>
            </a:r>
            <a:r>
              <a:rPr lang="en-US" sz="2400" b="1" dirty="0" smtClean="0"/>
              <a:t>:</a:t>
            </a:r>
            <a:r>
              <a:rPr lang="en-US" sz="2400" dirty="0" smtClean="0"/>
              <a:t> training </a:t>
            </a:r>
            <a:r>
              <a:rPr lang="en-US" sz="2400" dirty="0"/>
              <a:t>and test error are both </a:t>
            </a:r>
            <a:r>
              <a:rPr lang="en-US" sz="2400" i="1" dirty="0" smtClean="0"/>
              <a:t>high</a:t>
            </a:r>
            <a:endParaRPr lang="en-US" sz="2400" dirty="0"/>
          </a:p>
          <a:p>
            <a:pPr lvl="1" eaLnBrk="1" hangingPunct="1"/>
            <a:r>
              <a:rPr lang="en-US" dirty="0"/>
              <a:t>Model does an equally poor job on the training and the test set</a:t>
            </a:r>
          </a:p>
          <a:p>
            <a:pPr lvl="1" eaLnBrk="1" hangingPunct="1"/>
            <a:r>
              <a:rPr lang="en-US" dirty="0"/>
              <a:t>Either the training procedure is ineffective or the model is too “simple” to represent the data</a:t>
            </a:r>
          </a:p>
          <a:p>
            <a:pPr eaLnBrk="1" hangingPunct="1">
              <a:buFont typeface="Arial"/>
              <a:buChar char="•"/>
            </a:pPr>
            <a:r>
              <a:rPr lang="en-US" sz="2400" b="1" dirty="0" err="1" smtClean="0"/>
              <a:t>Overfitting</a:t>
            </a:r>
            <a:r>
              <a:rPr lang="en-US" sz="2400" b="1" dirty="0" smtClean="0"/>
              <a:t>:</a:t>
            </a:r>
            <a:r>
              <a:rPr lang="en-US" sz="2400" dirty="0" smtClean="0"/>
              <a:t> Training </a:t>
            </a:r>
            <a:r>
              <a:rPr lang="en-US" sz="2400" dirty="0"/>
              <a:t>error is </a:t>
            </a:r>
            <a:r>
              <a:rPr lang="en-US" sz="2400" i="1" dirty="0"/>
              <a:t>low</a:t>
            </a:r>
            <a:r>
              <a:rPr lang="en-US" sz="2400" dirty="0"/>
              <a:t> but test error is </a:t>
            </a:r>
            <a:r>
              <a:rPr lang="en-US" sz="2400" i="1" dirty="0" smtClean="0"/>
              <a:t>high</a:t>
            </a:r>
          </a:p>
          <a:p>
            <a:pPr lvl="1" eaLnBrk="1" hangingPunct="1">
              <a:buFont typeface="Arial"/>
              <a:buChar char="•"/>
            </a:pPr>
            <a:r>
              <a:rPr lang="en-US" dirty="0" smtClean="0"/>
              <a:t>Model fits </a:t>
            </a:r>
            <a:r>
              <a:rPr lang="en-US" dirty="0"/>
              <a:t>irrelevant characteristics (noise) in the training data</a:t>
            </a:r>
          </a:p>
          <a:p>
            <a:pPr lvl="1" eaLnBrk="1" hangingPunct="1"/>
            <a:r>
              <a:rPr lang="en-US" dirty="0"/>
              <a:t>Model is too complex or amount of training data is insufficient</a:t>
            </a:r>
          </a:p>
          <a:p>
            <a:pPr marL="457200" indent="-457200">
              <a:buFont typeface="Arial"/>
              <a:buChar char="•"/>
            </a:pPr>
            <a:endParaRPr lang="en-US" dirty="0"/>
          </a:p>
        </p:txBody>
      </p:sp>
      <p:pic>
        <p:nvPicPr>
          <p:cNvPr id="7170" name="Picture 2" descr="http://www.holehouse.org/mlclass/07_Regularization_files/Image%20%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19"/>
          <a:stretch/>
        </p:blipFill>
        <p:spPr bwMode="auto">
          <a:xfrm>
            <a:off x="110981" y="4179332"/>
            <a:ext cx="8880619"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3124" y="3733800"/>
            <a:ext cx="1364476" cy="369332"/>
          </a:xfrm>
          <a:prstGeom prst="rect">
            <a:avLst/>
          </a:prstGeom>
          <a:noFill/>
        </p:spPr>
        <p:txBody>
          <a:bodyPr wrap="none" rtlCol="0">
            <a:spAutoFit/>
          </a:bodyPr>
          <a:lstStyle/>
          <a:p>
            <a:r>
              <a:rPr lang="en-US" dirty="0" err="1" smtClean="0"/>
              <a:t>Underfitting</a:t>
            </a:r>
            <a:endParaRPr lang="en-US" dirty="0"/>
          </a:p>
        </p:txBody>
      </p:sp>
      <p:sp>
        <p:nvSpPr>
          <p:cNvPr id="6" name="TextBox 5"/>
          <p:cNvSpPr txBox="1"/>
          <p:nvPr/>
        </p:nvSpPr>
        <p:spPr>
          <a:xfrm>
            <a:off x="6781800" y="3733800"/>
            <a:ext cx="1236236" cy="369332"/>
          </a:xfrm>
          <a:prstGeom prst="rect">
            <a:avLst/>
          </a:prstGeom>
          <a:noFill/>
        </p:spPr>
        <p:txBody>
          <a:bodyPr wrap="none" rtlCol="0">
            <a:spAutoFit/>
          </a:bodyPr>
          <a:lstStyle/>
          <a:p>
            <a:r>
              <a:rPr lang="en-US" dirty="0" err="1" smtClean="0"/>
              <a:t>Overfitting</a:t>
            </a:r>
            <a:endParaRPr lang="en-US" dirty="0"/>
          </a:p>
        </p:txBody>
      </p:sp>
      <p:sp>
        <p:nvSpPr>
          <p:cNvPr id="7" name="TextBox 6"/>
          <p:cNvSpPr txBox="1"/>
          <p:nvPr/>
        </p:nvSpPr>
        <p:spPr>
          <a:xfrm>
            <a:off x="3581400" y="3733800"/>
            <a:ext cx="2249334" cy="369332"/>
          </a:xfrm>
          <a:prstGeom prst="rect">
            <a:avLst/>
          </a:prstGeom>
          <a:noFill/>
        </p:spPr>
        <p:txBody>
          <a:bodyPr wrap="none" rtlCol="0">
            <a:spAutoFit/>
          </a:bodyPr>
          <a:lstStyle/>
          <a:p>
            <a:r>
              <a:rPr lang="en-US" dirty="0" smtClean="0"/>
              <a:t>Good generalization</a:t>
            </a:r>
            <a:endParaRPr lang="en-US" dirty="0"/>
          </a:p>
        </p:txBody>
      </p:sp>
      <p:sp>
        <p:nvSpPr>
          <p:cNvPr id="5" name="Rectangle 4"/>
          <p:cNvSpPr/>
          <p:nvPr/>
        </p:nvSpPr>
        <p:spPr>
          <a:xfrm>
            <a:off x="7353300" y="6550223"/>
            <a:ext cx="1790700" cy="307777"/>
          </a:xfrm>
          <a:prstGeom prst="rect">
            <a:avLst/>
          </a:prstGeom>
        </p:spPr>
        <p:txBody>
          <a:bodyPr wrap="square">
            <a:spAutoFit/>
          </a:bodyPr>
          <a:lstStyle/>
          <a:p>
            <a:pPr algn="ctr"/>
            <a:r>
              <a:rPr lang="en-US" sz="1400" dirty="0" smtClean="0">
                <a:hlinkClick r:id="rId3"/>
              </a:rPr>
              <a:t>Figure source</a:t>
            </a:r>
            <a:endParaRPr lang="en-US" sz="1400" dirty="0"/>
          </a:p>
        </p:txBody>
      </p:sp>
    </p:spTree>
    <p:extLst>
      <p:ext uri="{BB962C8B-B14F-4D97-AF65-F5344CB8AC3E}">
        <p14:creationId xmlns:p14="http://schemas.microsoft.com/office/powerpoint/2010/main" val="42228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Effect of training set size</a:t>
            </a:r>
          </a:p>
        </p:txBody>
      </p:sp>
      <p:sp>
        <p:nvSpPr>
          <p:cNvPr id="10" name="Freeform 9"/>
          <p:cNvSpPr/>
          <p:nvPr/>
        </p:nvSpPr>
        <p:spPr>
          <a:xfrm>
            <a:off x="2398713" y="3406775"/>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2411413" y="1828800"/>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4343400" y="3944937"/>
            <a:ext cx="2800350" cy="369888"/>
          </a:xfrm>
          <a:prstGeom prst="rect">
            <a:avLst/>
          </a:prstGeom>
          <a:noFill/>
          <a:ln w="9525">
            <a:noFill/>
            <a:miter lim="800000"/>
            <a:headEnd/>
            <a:tailEnd/>
          </a:ln>
        </p:spPr>
        <p:txBody>
          <a:bodyPr wrap="none">
            <a:spAutoFit/>
          </a:bodyPr>
          <a:lstStyle/>
          <a:p>
            <a:r>
              <a:rPr lang="en-US" b="1" dirty="0">
                <a:solidFill>
                  <a:srgbClr val="0000FF"/>
                </a:solidFill>
              </a:rPr>
              <a:t>Many training examples</a:t>
            </a:r>
          </a:p>
        </p:txBody>
      </p:sp>
      <p:sp>
        <p:nvSpPr>
          <p:cNvPr id="14" name="TextBox 13"/>
          <p:cNvSpPr txBox="1">
            <a:spLocks noChangeArrowheads="1"/>
          </p:cNvSpPr>
          <p:nvPr/>
        </p:nvSpPr>
        <p:spPr bwMode="auto">
          <a:xfrm>
            <a:off x="5029200" y="2667000"/>
            <a:ext cx="2659063" cy="369888"/>
          </a:xfrm>
          <a:prstGeom prst="rect">
            <a:avLst/>
          </a:prstGeom>
          <a:noFill/>
          <a:ln w="9525">
            <a:noFill/>
            <a:miter lim="800000"/>
            <a:headEnd/>
            <a:tailEnd/>
          </a:ln>
        </p:spPr>
        <p:txBody>
          <a:bodyPr wrap="none">
            <a:spAutoFit/>
          </a:bodyPr>
          <a:lstStyle/>
          <a:p>
            <a:r>
              <a:rPr lang="en-US" b="1" dirty="0">
                <a:solidFill>
                  <a:srgbClr val="FF0000"/>
                </a:solidFill>
              </a:rPr>
              <a:t>Few training examples</a:t>
            </a:r>
          </a:p>
        </p:txBody>
      </p:sp>
      <p:sp>
        <p:nvSpPr>
          <p:cNvPr id="16" name="Rectangle 15"/>
          <p:cNvSpPr/>
          <p:nvPr/>
        </p:nvSpPr>
        <p:spPr>
          <a:xfrm>
            <a:off x="1905000" y="1371600"/>
            <a:ext cx="57531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2"/>
          <p:cNvGrpSpPr>
            <a:grpSpLocks/>
          </p:cNvGrpSpPr>
          <p:nvPr/>
        </p:nvGrpSpPr>
        <p:grpSpPr bwMode="auto">
          <a:xfrm>
            <a:off x="1992313" y="2117725"/>
            <a:ext cx="4915709" cy="3567644"/>
            <a:chOff x="1535703" y="2667794"/>
            <a:chExt cx="4914777" cy="3569087"/>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81" name="TextBox 7"/>
            <p:cNvSpPr txBox="1">
              <a:spLocks noChangeArrowheads="1"/>
            </p:cNvSpPr>
            <p:nvPr/>
          </p:nvSpPr>
          <p:spPr bwMode="auto">
            <a:xfrm>
              <a:off x="3214667" y="5867400"/>
              <a:ext cx="1966832" cy="369481"/>
            </a:xfrm>
            <a:prstGeom prst="rect">
              <a:avLst/>
            </a:prstGeom>
            <a:noFill/>
            <a:ln w="9525">
              <a:noFill/>
              <a:miter lim="800000"/>
              <a:headEnd/>
              <a:tailEnd/>
            </a:ln>
          </p:spPr>
          <p:txBody>
            <a:bodyPr wrap="none">
              <a:spAutoFit/>
            </a:bodyPr>
            <a:lstStyle/>
            <a:p>
              <a:r>
                <a:rPr lang="en-US" dirty="0" smtClean="0"/>
                <a:t>Model complexity</a:t>
              </a:r>
              <a:endParaRPr lang="en-US" dirty="0"/>
            </a:p>
          </p:txBody>
        </p:sp>
        <p:sp>
          <p:nvSpPr>
            <p:cNvPr id="32782" name="TextBox 8"/>
            <p:cNvSpPr txBox="1">
              <a:spLocks noChangeArrowheads="1"/>
            </p:cNvSpPr>
            <p:nvPr/>
          </p:nvSpPr>
          <p:spPr bwMode="auto">
            <a:xfrm>
              <a:off x="5791200" y="5867400"/>
              <a:ext cx="659280" cy="369481"/>
            </a:xfrm>
            <a:prstGeom prst="rect">
              <a:avLst/>
            </a:prstGeom>
            <a:noFill/>
            <a:ln w="9525">
              <a:noFill/>
              <a:miter lim="800000"/>
              <a:headEnd/>
              <a:tailEnd/>
            </a:ln>
          </p:spPr>
          <p:txBody>
            <a:bodyPr wrap="none">
              <a:spAutoFit/>
            </a:bodyPr>
            <a:lstStyle/>
            <a:p>
              <a:r>
                <a:rPr lang="en-US" dirty="0" smtClean="0">
                  <a:solidFill>
                    <a:srgbClr val="FF0000"/>
                  </a:solidFill>
                </a:rPr>
                <a:t>High</a:t>
              </a:r>
              <a:endParaRPr lang="en-US" dirty="0">
                <a:solidFill>
                  <a:srgbClr val="FF0000"/>
                </a:solidFill>
              </a:endParaRPr>
            </a:p>
          </p:txBody>
        </p:sp>
        <p:sp>
          <p:nvSpPr>
            <p:cNvPr id="32783" name="TextBox 9"/>
            <p:cNvSpPr txBox="1">
              <a:spLocks noChangeArrowheads="1"/>
            </p:cNvSpPr>
            <p:nvPr/>
          </p:nvSpPr>
          <p:spPr bwMode="auto">
            <a:xfrm>
              <a:off x="1676400" y="5867400"/>
              <a:ext cx="620565" cy="369481"/>
            </a:xfrm>
            <a:prstGeom prst="rect">
              <a:avLst/>
            </a:prstGeom>
            <a:noFill/>
            <a:ln w="9525">
              <a:noFill/>
              <a:miter lim="800000"/>
              <a:headEnd/>
              <a:tailEnd/>
            </a:ln>
          </p:spPr>
          <p:txBody>
            <a:bodyPr wrap="none">
              <a:spAutoFit/>
            </a:bodyPr>
            <a:lstStyle/>
            <a:p>
              <a:r>
                <a:rPr lang="en-US" dirty="0" smtClean="0">
                  <a:solidFill>
                    <a:srgbClr val="FF0000"/>
                  </a:solidFill>
                </a:rPr>
                <a:t>Low</a:t>
              </a:r>
              <a:endParaRPr lang="en-US" dirty="0">
                <a:solidFill>
                  <a:srgbClr val="FF0000"/>
                </a:solidFill>
              </a:endParaRPr>
            </a:p>
          </p:txBody>
        </p:sp>
        <p:sp>
          <p:nvSpPr>
            <p:cNvPr id="32784" name="TextBox 10"/>
            <p:cNvSpPr txBox="1">
              <a:spLocks noChangeArrowheads="1"/>
            </p:cNvSpPr>
            <p:nvPr/>
          </p:nvSpPr>
          <p:spPr bwMode="auto">
            <a:xfrm rot="-5400000">
              <a:off x="1127593" y="4141670"/>
              <a:ext cx="1185483" cy="369264"/>
            </a:xfrm>
            <a:prstGeom prst="rect">
              <a:avLst/>
            </a:prstGeom>
            <a:noFill/>
            <a:ln w="9525">
              <a:noFill/>
              <a:miter lim="800000"/>
              <a:headEnd/>
              <a:tailEnd/>
            </a:ln>
          </p:spPr>
          <p:txBody>
            <a:bodyPr wrap="none">
              <a:spAutoFit/>
            </a:bodyPr>
            <a:lstStyle/>
            <a:p>
              <a:r>
                <a:rPr lang="en-US"/>
                <a:t>Test Error</a:t>
              </a:r>
            </a:p>
          </p:txBody>
        </p:sp>
      </p:grpSp>
      <p:sp>
        <p:nvSpPr>
          <p:cNvPr id="17" name="TextBox 16"/>
          <p:cNvSpPr txBox="1"/>
          <p:nvPr/>
        </p:nvSpPr>
        <p:spPr>
          <a:xfrm>
            <a:off x="7588652" y="6477000"/>
            <a:ext cx="1402948" cy="276999"/>
          </a:xfrm>
          <a:prstGeom prst="rect">
            <a:avLst/>
          </a:prstGeom>
          <a:noFill/>
        </p:spPr>
        <p:txBody>
          <a:bodyPr wrap="none" rtlCol="0">
            <a:spAutoFit/>
          </a:bodyPr>
          <a:lstStyle/>
          <a:p>
            <a:r>
              <a:rPr lang="en-US" sz="1200" dirty="0" smtClean="0"/>
              <a:t>Source: D. </a:t>
            </a:r>
            <a:r>
              <a:rPr lang="en-US" sz="1200" dirty="0" err="1" smtClean="0"/>
              <a:t>Hoiem</a:t>
            </a:r>
            <a:endParaRPr lang="en-US" sz="1200" dirty="0"/>
          </a:p>
        </p:txBody>
      </p:sp>
      <p:sp>
        <p:nvSpPr>
          <p:cNvPr id="15" name="Rectangle 14"/>
          <p:cNvSpPr/>
          <p:nvPr/>
        </p:nvSpPr>
        <p:spPr>
          <a:xfrm>
            <a:off x="2400300" y="3259137"/>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82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6"/>
                                        </p:tgtEl>
                                        <p:attrNameLst>
                                          <p:attrName>ppt_x</p:attrName>
                                        </p:attrNameLst>
                                      </p:cBhvr>
                                      <p:tavLst>
                                        <p:tav tm="0">
                                          <p:val>
                                            <p:strVal val="ppt_x"/>
                                          </p:val>
                                        </p:tav>
                                        <p:tav tm="100000">
                                          <p:val>
                                            <p:strVal val="1+ppt_w/2"/>
                                          </p:val>
                                        </p:tav>
                                      </p:tavLst>
                                    </p:anim>
                                    <p:anim calcmode="lin" valueType="num">
                                      <p:cBhvr additive="base">
                                        <p:cTn id="9" dur="1000"/>
                                        <p:tgtEl>
                                          <p:spTgt spid="16"/>
                                        </p:tgtEl>
                                        <p:attrNameLst>
                                          <p:attrName>ppt_y</p:attrName>
                                        </p:attrNameLst>
                                      </p:cBhvr>
                                      <p:tavLst>
                                        <p:tav tm="0">
                                          <p:val>
                                            <p:strVal val="ppt_y"/>
                                          </p:val>
                                        </p:tav>
                                        <p:tav tm="100000">
                                          <p:val>
                                            <p:strVal val="ppt_y"/>
                                          </p:val>
                                        </p:tav>
                                      </p:tavLst>
                                    </p:anim>
                                    <p:set>
                                      <p:cBhvr>
                                        <p:cTn id="10" dur="1" fill="hold">
                                          <p:stCondLst>
                                            <p:cond delay="999"/>
                                          </p:stCondLst>
                                        </p:cTn>
                                        <p:tgtEl>
                                          <p:spTgt spid="16"/>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5"/>
                                        </p:tgtEl>
                                        <p:attrNameLst>
                                          <p:attrName>ppt_x</p:attrName>
                                        </p:attrNameLst>
                                      </p:cBhvr>
                                      <p:tavLst>
                                        <p:tav tm="0">
                                          <p:val>
                                            <p:strVal val="ppt_x"/>
                                          </p:val>
                                        </p:tav>
                                        <p:tav tm="100000">
                                          <p:val>
                                            <p:strVal val="1+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Validation</a:t>
            </a:r>
            <a:endParaRPr lang="en-US" dirty="0"/>
          </a:p>
        </p:txBody>
      </p:sp>
      <p:sp>
        <p:nvSpPr>
          <p:cNvPr id="54275" name="Rectangle 3"/>
          <p:cNvSpPr>
            <a:spLocks noGrp="1" noChangeArrowheads="1"/>
          </p:cNvSpPr>
          <p:nvPr>
            <p:ph idx="1"/>
          </p:nvPr>
        </p:nvSpPr>
        <p:spPr>
          <a:xfrm>
            <a:off x="381000" y="914400"/>
            <a:ext cx="8229600" cy="5257800"/>
          </a:xfrm>
          <a:noFill/>
        </p:spPr>
        <p:txBody>
          <a:bodyPr/>
          <a:lstStyle/>
          <a:p>
            <a:pPr>
              <a:spcBef>
                <a:spcPts val="600"/>
              </a:spcBef>
              <a:buFont typeface="Arial"/>
              <a:buChar char="•"/>
            </a:pPr>
            <a:r>
              <a:rPr lang="en-US" sz="2400" dirty="0"/>
              <a:t>Split the </a:t>
            </a:r>
            <a:r>
              <a:rPr lang="en-US" sz="2400" dirty="0" smtClean="0"/>
              <a:t>data into </a:t>
            </a:r>
            <a:r>
              <a:rPr lang="en-US" sz="2400" b="1" dirty="0" smtClean="0"/>
              <a:t>training</a:t>
            </a:r>
            <a:r>
              <a:rPr lang="en-US" sz="2400" dirty="0" smtClean="0"/>
              <a:t>, </a:t>
            </a:r>
            <a:r>
              <a:rPr lang="en-US" sz="2400" b="1" dirty="0" smtClean="0"/>
              <a:t>validation</a:t>
            </a:r>
            <a:r>
              <a:rPr lang="en-US" sz="2400" dirty="0" smtClean="0"/>
              <a:t>, and </a:t>
            </a:r>
            <a:r>
              <a:rPr lang="en-US" sz="2400" b="1" dirty="0" smtClean="0"/>
              <a:t>test</a:t>
            </a:r>
            <a:r>
              <a:rPr lang="en-US" sz="2400" dirty="0" smtClean="0"/>
              <a:t> subsets</a:t>
            </a:r>
          </a:p>
          <a:p>
            <a:pPr>
              <a:spcBef>
                <a:spcPts val="600"/>
              </a:spcBef>
              <a:buFont typeface="Arial"/>
              <a:buChar char="•"/>
            </a:pPr>
            <a:r>
              <a:rPr lang="en-US" sz="2400" dirty="0" smtClean="0"/>
              <a:t>Use </a:t>
            </a:r>
            <a:r>
              <a:rPr lang="en-US" sz="2400" dirty="0"/>
              <a:t>training set to </a:t>
            </a:r>
            <a:r>
              <a:rPr lang="en-US" sz="2400" b="1" dirty="0"/>
              <a:t>optimize model parameters</a:t>
            </a:r>
          </a:p>
          <a:p>
            <a:pPr>
              <a:spcBef>
                <a:spcPts val="600"/>
              </a:spcBef>
              <a:buFont typeface="Arial"/>
              <a:buChar char="•"/>
            </a:pPr>
            <a:r>
              <a:rPr lang="en-US" sz="2400" dirty="0"/>
              <a:t>Use validation test to </a:t>
            </a:r>
            <a:r>
              <a:rPr lang="en-US" sz="2400" b="1" dirty="0"/>
              <a:t>choose</a:t>
            </a:r>
            <a:r>
              <a:rPr lang="en-US" sz="2400" dirty="0"/>
              <a:t> </a:t>
            </a:r>
            <a:r>
              <a:rPr lang="en-US" sz="2400" b="1" dirty="0"/>
              <a:t>the best model</a:t>
            </a:r>
          </a:p>
          <a:p>
            <a:pPr>
              <a:spcBef>
                <a:spcPts val="600"/>
              </a:spcBef>
              <a:buFont typeface="Arial"/>
              <a:buChar char="•"/>
            </a:pPr>
            <a:r>
              <a:rPr lang="en-US" sz="2400" dirty="0"/>
              <a:t>Use test set only to </a:t>
            </a:r>
            <a:r>
              <a:rPr lang="en-US" sz="2400" b="1" dirty="0" smtClean="0"/>
              <a:t>evaluate performance</a:t>
            </a:r>
            <a:endParaRPr lang="en-US" sz="2400" dirty="0"/>
          </a:p>
        </p:txBody>
      </p:sp>
      <p:sp>
        <p:nvSpPr>
          <p:cNvPr id="54276" name="Freeform 4"/>
          <p:cNvSpPr>
            <a:spLocks/>
          </p:cNvSpPr>
          <p:nvPr/>
        </p:nvSpPr>
        <p:spPr bwMode="auto">
          <a:xfrm>
            <a:off x="2667000" y="4038600"/>
            <a:ext cx="3733800" cy="1638300"/>
          </a:xfrm>
          <a:custGeom>
            <a:avLst/>
            <a:gdLst>
              <a:gd name="T0" fmla="*/ 0 w 2352"/>
              <a:gd name="T1" fmla="*/ 0 h 1032"/>
              <a:gd name="T2" fmla="*/ 576 w 2352"/>
              <a:gd name="T3" fmla="*/ 576 h 1032"/>
              <a:gd name="T4" fmla="*/ 1248 w 2352"/>
              <a:gd name="T5" fmla="*/ 864 h 1032"/>
              <a:gd name="T6" fmla="*/ 2016 w 2352"/>
              <a:gd name="T7" fmla="*/ 1008 h 1032"/>
              <a:gd name="T8" fmla="*/ 2352 w 2352"/>
              <a:gd name="T9" fmla="*/ 1008 h 1032"/>
            </a:gdLst>
            <a:ahLst/>
            <a:cxnLst>
              <a:cxn ang="0">
                <a:pos x="T0" y="T1"/>
              </a:cxn>
              <a:cxn ang="0">
                <a:pos x="T2" y="T3"/>
              </a:cxn>
              <a:cxn ang="0">
                <a:pos x="T4" y="T5"/>
              </a:cxn>
              <a:cxn ang="0">
                <a:pos x="T6" y="T7"/>
              </a:cxn>
              <a:cxn ang="0">
                <a:pos x="T8" y="T9"/>
              </a:cxn>
            </a:cxnLst>
            <a:rect l="0" t="0" r="r" b="b"/>
            <a:pathLst>
              <a:path w="2352" h="1032">
                <a:moveTo>
                  <a:pt x="0" y="0"/>
                </a:moveTo>
                <a:cubicBezTo>
                  <a:pt x="184" y="216"/>
                  <a:pt x="368" y="432"/>
                  <a:pt x="576" y="576"/>
                </a:cubicBezTo>
                <a:cubicBezTo>
                  <a:pt x="784" y="720"/>
                  <a:pt x="1008" y="792"/>
                  <a:pt x="1248" y="864"/>
                </a:cubicBezTo>
                <a:cubicBezTo>
                  <a:pt x="1488" y="936"/>
                  <a:pt x="1832" y="984"/>
                  <a:pt x="2016" y="1008"/>
                </a:cubicBezTo>
                <a:cubicBezTo>
                  <a:pt x="2200" y="1032"/>
                  <a:pt x="2276" y="1020"/>
                  <a:pt x="2352" y="1008"/>
                </a:cubicBezTo>
              </a:path>
            </a:pathLst>
          </a:custGeom>
          <a:noFill/>
          <a:ln w="285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4277" name="Freeform 5"/>
          <p:cNvSpPr>
            <a:spLocks/>
          </p:cNvSpPr>
          <p:nvPr/>
        </p:nvSpPr>
        <p:spPr bwMode="auto">
          <a:xfrm>
            <a:off x="2667000" y="4038600"/>
            <a:ext cx="3733800" cy="1143000"/>
          </a:xfrm>
          <a:custGeom>
            <a:avLst/>
            <a:gdLst>
              <a:gd name="T0" fmla="*/ 0 w 2352"/>
              <a:gd name="T1" fmla="*/ 0 h 1024"/>
              <a:gd name="T2" fmla="*/ 480 w 2352"/>
              <a:gd name="T3" fmla="*/ 528 h 1024"/>
              <a:gd name="T4" fmla="*/ 1104 w 2352"/>
              <a:gd name="T5" fmla="*/ 912 h 1024"/>
              <a:gd name="T6" fmla="*/ 1920 w 2352"/>
              <a:gd name="T7" fmla="*/ 960 h 1024"/>
              <a:gd name="T8" fmla="*/ 2352 w 2352"/>
              <a:gd name="T9" fmla="*/ 528 h 1024"/>
            </a:gdLst>
            <a:ahLst/>
            <a:cxnLst>
              <a:cxn ang="0">
                <a:pos x="T0" y="T1"/>
              </a:cxn>
              <a:cxn ang="0">
                <a:pos x="T2" y="T3"/>
              </a:cxn>
              <a:cxn ang="0">
                <a:pos x="T4" y="T5"/>
              </a:cxn>
              <a:cxn ang="0">
                <a:pos x="T6" y="T7"/>
              </a:cxn>
              <a:cxn ang="0">
                <a:pos x="T8" y="T9"/>
              </a:cxn>
            </a:cxnLst>
            <a:rect l="0" t="0" r="r" b="b"/>
            <a:pathLst>
              <a:path w="2352" h="1024">
                <a:moveTo>
                  <a:pt x="0" y="0"/>
                </a:moveTo>
                <a:cubicBezTo>
                  <a:pt x="148" y="188"/>
                  <a:pt x="296" y="376"/>
                  <a:pt x="480" y="528"/>
                </a:cubicBezTo>
                <a:cubicBezTo>
                  <a:pt x="664" y="680"/>
                  <a:pt x="864" y="840"/>
                  <a:pt x="1104" y="912"/>
                </a:cubicBezTo>
                <a:cubicBezTo>
                  <a:pt x="1344" y="984"/>
                  <a:pt x="1712" y="1024"/>
                  <a:pt x="1920" y="960"/>
                </a:cubicBezTo>
                <a:cubicBezTo>
                  <a:pt x="2128" y="896"/>
                  <a:pt x="2280" y="608"/>
                  <a:pt x="2352" y="528"/>
                </a:cubicBezTo>
              </a:path>
            </a:pathLst>
          </a:custGeom>
          <a:noFill/>
          <a:ln w="9525">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4278" name="Line 6"/>
          <p:cNvSpPr>
            <a:spLocks noChangeShapeType="1"/>
          </p:cNvSpPr>
          <p:nvPr/>
        </p:nvSpPr>
        <p:spPr bwMode="auto">
          <a:xfrm>
            <a:off x="2667000" y="6096000"/>
            <a:ext cx="3810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9" name="Text Box 7"/>
          <p:cNvSpPr txBox="1">
            <a:spLocks noChangeArrowheads="1"/>
          </p:cNvSpPr>
          <p:nvPr/>
        </p:nvSpPr>
        <p:spPr bwMode="auto">
          <a:xfrm>
            <a:off x="3565525" y="6143625"/>
            <a:ext cx="2538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Model complexity</a:t>
            </a:r>
          </a:p>
        </p:txBody>
      </p:sp>
      <p:sp>
        <p:nvSpPr>
          <p:cNvPr id="54280" name="Text Box 8"/>
          <p:cNvSpPr txBox="1">
            <a:spLocks noChangeArrowheads="1"/>
          </p:cNvSpPr>
          <p:nvPr/>
        </p:nvSpPr>
        <p:spPr bwMode="auto">
          <a:xfrm>
            <a:off x="4953000" y="5638800"/>
            <a:ext cx="1477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Training set loss</a:t>
            </a:r>
          </a:p>
        </p:txBody>
      </p:sp>
      <p:sp>
        <p:nvSpPr>
          <p:cNvPr id="54281" name="Text Box 9"/>
          <p:cNvSpPr txBox="1">
            <a:spLocks noChangeArrowheads="1"/>
          </p:cNvSpPr>
          <p:nvPr/>
        </p:nvSpPr>
        <p:spPr bwMode="auto">
          <a:xfrm>
            <a:off x="5638800" y="4114800"/>
            <a:ext cx="11826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Test set loss</a:t>
            </a:r>
          </a:p>
        </p:txBody>
      </p:sp>
      <p:sp>
        <p:nvSpPr>
          <p:cNvPr id="54282" name="Line 10"/>
          <p:cNvSpPr>
            <a:spLocks noChangeShapeType="1"/>
          </p:cNvSpPr>
          <p:nvPr/>
        </p:nvSpPr>
        <p:spPr bwMode="auto">
          <a:xfrm flipV="1">
            <a:off x="2667000" y="2895600"/>
            <a:ext cx="0" cy="320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3" name="Text Box 11"/>
          <p:cNvSpPr txBox="1">
            <a:spLocks noChangeArrowheads="1"/>
          </p:cNvSpPr>
          <p:nvPr/>
        </p:nvSpPr>
        <p:spPr bwMode="auto">
          <a:xfrm rot="16200000">
            <a:off x="2045653" y="4314745"/>
            <a:ext cx="69762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t>E</a:t>
            </a:r>
            <a:r>
              <a:rPr lang="en-US" dirty="0" smtClean="0"/>
              <a:t>rror</a:t>
            </a:r>
            <a:endParaRPr lang="en-US" dirty="0"/>
          </a:p>
        </p:txBody>
      </p:sp>
      <p:sp>
        <p:nvSpPr>
          <p:cNvPr id="54286" name="Rectangle 14"/>
          <p:cNvSpPr>
            <a:spLocks noChangeArrowheads="1"/>
          </p:cNvSpPr>
          <p:nvPr/>
        </p:nvSpPr>
        <p:spPr bwMode="auto">
          <a:xfrm>
            <a:off x="6121400" y="4816475"/>
            <a:ext cx="9652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Validation</a:t>
            </a:r>
          </a:p>
          <a:p>
            <a:r>
              <a:rPr lang="en-US" sz="1400"/>
              <a:t> set loss</a:t>
            </a:r>
          </a:p>
        </p:txBody>
      </p:sp>
      <p:sp>
        <p:nvSpPr>
          <p:cNvPr id="54289" name="Line 17"/>
          <p:cNvSpPr>
            <a:spLocks noChangeShapeType="1"/>
          </p:cNvSpPr>
          <p:nvPr/>
        </p:nvSpPr>
        <p:spPr bwMode="auto">
          <a:xfrm>
            <a:off x="5334000" y="38862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0" name="Rectangle 18"/>
          <p:cNvSpPr>
            <a:spLocks noChangeArrowheads="1"/>
          </p:cNvSpPr>
          <p:nvPr/>
        </p:nvSpPr>
        <p:spPr bwMode="auto">
          <a:xfrm>
            <a:off x="4419600" y="3429000"/>
            <a:ext cx="1320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Stopping point</a:t>
            </a:r>
          </a:p>
        </p:txBody>
      </p:sp>
      <p:sp>
        <p:nvSpPr>
          <p:cNvPr id="54297" name="Freeform 25"/>
          <p:cNvSpPr>
            <a:spLocks/>
          </p:cNvSpPr>
          <p:nvPr/>
        </p:nvSpPr>
        <p:spPr bwMode="auto">
          <a:xfrm>
            <a:off x="2667000" y="4038600"/>
            <a:ext cx="3657600" cy="1244600"/>
          </a:xfrm>
          <a:custGeom>
            <a:avLst/>
            <a:gdLst>
              <a:gd name="T0" fmla="*/ 0 w 2304"/>
              <a:gd name="T1" fmla="*/ 0 h 784"/>
              <a:gd name="T2" fmla="*/ 816 w 2304"/>
              <a:gd name="T3" fmla="*/ 576 h 784"/>
              <a:gd name="T4" fmla="*/ 1536 w 2304"/>
              <a:gd name="T5" fmla="*/ 768 h 784"/>
              <a:gd name="T6" fmla="*/ 2016 w 2304"/>
              <a:gd name="T7" fmla="*/ 672 h 784"/>
              <a:gd name="T8" fmla="*/ 2304 w 2304"/>
              <a:gd name="T9" fmla="*/ 288 h 784"/>
            </a:gdLst>
            <a:ahLst/>
            <a:cxnLst>
              <a:cxn ang="0">
                <a:pos x="T0" y="T1"/>
              </a:cxn>
              <a:cxn ang="0">
                <a:pos x="T2" y="T3"/>
              </a:cxn>
              <a:cxn ang="0">
                <a:pos x="T4" y="T5"/>
              </a:cxn>
              <a:cxn ang="0">
                <a:pos x="T6" y="T7"/>
              </a:cxn>
              <a:cxn ang="0">
                <a:pos x="T8" y="T9"/>
              </a:cxn>
            </a:cxnLst>
            <a:rect l="0" t="0" r="r" b="b"/>
            <a:pathLst>
              <a:path w="2304" h="784">
                <a:moveTo>
                  <a:pt x="0" y="0"/>
                </a:moveTo>
                <a:cubicBezTo>
                  <a:pt x="280" y="224"/>
                  <a:pt x="560" y="448"/>
                  <a:pt x="816" y="576"/>
                </a:cubicBezTo>
                <a:cubicBezTo>
                  <a:pt x="1072" y="704"/>
                  <a:pt x="1336" y="752"/>
                  <a:pt x="1536" y="768"/>
                </a:cubicBezTo>
                <a:cubicBezTo>
                  <a:pt x="1736" y="784"/>
                  <a:pt x="1888" y="752"/>
                  <a:pt x="2016" y="672"/>
                </a:cubicBezTo>
                <a:cubicBezTo>
                  <a:pt x="2144" y="592"/>
                  <a:pt x="2224" y="440"/>
                  <a:pt x="2304" y="288"/>
                </a:cubicBezTo>
              </a:path>
            </a:pathLst>
          </a:custGeom>
          <a:noFill/>
          <a:ln w="9525">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14491726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676400"/>
            <a:ext cx="865822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1491734"/>
            <a:ext cx="2975751" cy="523220"/>
          </a:xfrm>
          <a:prstGeom prst="rect">
            <a:avLst/>
          </a:prstGeom>
          <a:noFill/>
        </p:spPr>
        <p:txBody>
          <a:bodyPr wrap="none" rtlCol="0">
            <a:spAutoFit/>
          </a:bodyPr>
          <a:lstStyle/>
          <a:p>
            <a:pPr fontAlgn="auto">
              <a:spcBef>
                <a:spcPts val="0"/>
              </a:spcBef>
              <a:spcAft>
                <a:spcPts val="0"/>
              </a:spcAft>
            </a:pPr>
            <a:r>
              <a:rPr lang="en-US" sz="2800" b="1" dirty="0" smtClean="0">
                <a:solidFill>
                  <a:prstClr val="black"/>
                </a:solidFill>
                <a:latin typeface="Calibri"/>
              </a:rPr>
              <a:t>The different steps</a:t>
            </a:r>
            <a:endParaRPr lang="en-US" sz="2800" b="1" dirty="0">
              <a:solidFill>
                <a:prstClr val="black"/>
              </a:solidFill>
              <a:latin typeface="Calibri"/>
            </a:endParaRPr>
          </a:p>
        </p:txBody>
      </p:sp>
    </p:spTree>
    <p:extLst>
      <p:ext uri="{BB962C8B-B14F-4D97-AF65-F5344CB8AC3E}">
        <p14:creationId xmlns:p14="http://schemas.microsoft.com/office/powerpoint/2010/main" val="1695991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objects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427" y="2057400"/>
            <a:ext cx="8076230" cy="3962400"/>
          </a:xfrm>
        </p:spPr>
      </p:pic>
    </p:spTree>
    <p:extLst>
      <p:ext uri="{BB962C8B-B14F-4D97-AF65-F5344CB8AC3E}">
        <p14:creationId xmlns:p14="http://schemas.microsoft.com/office/powerpoint/2010/main" val="3469900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26760</TotalTime>
  <Words>1984</Words>
  <Application>Microsoft Office PowerPoint</Application>
  <PresentationFormat>On-screen Show (4:3)</PresentationFormat>
  <Paragraphs>498</Paragraphs>
  <Slides>87</Slides>
  <Notes>63</Notes>
  <HiddenSlides>13</HiddenSlides>
  <MMClips>2</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87</vt:i4>
      </vt:variant>
    </vt:vector>
  </HeadingPairs>
  <TitlesOfParts>
    <vt:vector size="96" baseType="lpstr">
      <vt:lpstr>Default Design</vt:lpstr>
      <vt:lpstr>Blank Presentation</vt:lpstr>
      <vt:lpstr>1_Default Design</vt:lpstr>
      <vt:lpstr>Office Theme</vt:lpstr>
      <vt:lpstr>1_Office Theme</vt:lpstr>
      <vt:lpstr>2_Office Theme</vt:lpstr>
      <vt:lpstr>Equation</vt:lpstr>
      <vt:lpstr>Image</vt:lpstr>
      <vt:lpstr>Photo Editor Photo</vt:lpstr>
      <vt:lpstr>RECOGNITION</vt:lpstr>
      <vt:lpstr>How many categories?</vt:lpstr>
      <vt:lpstr>10,000-30,000</vt:lpstr>
      <vt:lpstr>PowerPoint Presentation</vt:lpstr>
      <vt:lpstr>Variability makes recognition hard</vt:lpstr>
      <vt:lpstr>Variations within the same class</vt:lpstr>
      <vt:lpstr>History </vt:lpstr>
      <vt:lpstr>Alignment</vt:lpstr>
      <vt:lpstr>2D objects</vt:lpstr>
      <vt:lpstr>PowerPoint Presentation</vt:lpstr>
      <vt:lpstr>PowerPoint Presentation</vt:lpstr>
      <vt:lpstr>Alignment becomes an instance of the general structure from motion problem</vt:lpstr>
      <vt:lpstr>INVARIANTS</vt:lpstr>
      <vt:lpstr>PowerPoint Presentation</vt:lpstr>
      <vt:lpstr>Recognition by components</vt:lpstr>
      <vt:lpstr>Appearance</vt:lpstr>
      <vt:lpstr>PowerPoint Presentation</vt:lpstr>
      <vt:lpstr>Color Histograms</vt:lpstr>
      <vt:lpstr>Appearance manifolds</vt:lpstr>
      <vt:lpstr>Local features </vt:lpstr>
      <vt:lpstr>Parts-and-shape models</vt:lpstr>
      <vt:lpstr>PowerPoint Presentation</vt:lpstr>
      <vt:lpstr>Objects as texture</vt:lpstr>
      <vt:lpstr>Global scene descriptors</vt:lpstr>
      <vt:lpstr>Data-driven methods</vt:lpstr>
      <vt:lpstr>Data-driven methods</vt:lpstr>
      <vt:lpstr>Overview</vt:lpstr>
      <vt:lpstr>RECOGNITION AS AN APPLICATION OF 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classification</vt:lpstr>
      <vt:lpstr>The statistical learning framework</vt:lpstr>
      <vt:lpstr>The statistical learning framework</vt:lpstr>
      <vt:lpstr>Steps</vt:lpstr>
      <vt:lpstr>Traditional recognition pipeline</vt:lpstr>
      <vt:lpstr>Bags of features</vt:lpstr>
      <vt:lpstr>Traditional features: Bags-of-features</vt:lpstr>
      <vt:lpstr>1. Local feature extraction</vt:lpstr>
      <vt:lpstr>2. Learning the visual vocabulary</vt:lpstr>
      <vt:lpstr>2. Learning the visual vocabulary</vt:lpstr>
      <vt:lpstr>2. Learning the visual vocabulary</vt:lpstr>
      <vt:lpstr>Review: K-means clustering</vt:lpstr>
      <vt:lpstr>Example visual vocabulary</vt:lpstr>
      <vt:lpstr>Bag-of-features steps</vt:lpstr>
      <vt:lpstr>Bags of features: Motivation</vt:lpstr>
      <vt:lpstr>Bags of features: Motivation</vt:lpstr>
      <vt:lpstr>Bags of features: Motivation</vt:lpstr>
      <vt:lpstr>Bags of features: Motivation</vt:lpstr>
      <vt:lpstr>Spatial pyramids</vt:lpstr>
      <vt:lpstr>Spatial pyramids</vt:lpstr>
      <vt:lpstr>Spatial pyramids</vt:lpstr>
      <vt:lpstr>Spatial pyramids</vt:lpstr>
      <vt:lpstr>Spatial pyramids</vt:lpstr>
      <vt:lpstr>Traditional recognition pipeline</vt:lpstr>
      <vt:lpstr>Classifiers: Nearest neighbor</vt:lpstr>
      <vt:lpstr>K-nearest neighbor classifier</vt:lpstr>
      <vt:lpstr>K-nearest neighbor classifier</vt:lpstr>
      <vt:lpstr>K-nearest neighbor classifier</vt:lpstr>
      <vt:lpstr>Linear classifiers</vt:lpstr>
      <vt:lpstr>Visualizing linear classifiers</vt:lpstr>
      <vt:lpstr>Nearest neighbor vs. linear classifiers</vt:lpstr>
      <vt:lpstr>Support vector machines</vt:lpstr>
      <vt:lpstr>Support vector machines</vt:lpstr>
      <vt:lpstr>Finding the maximum margin hyperplane</vt:lpstr>
      <vt:lpstr>SVM parameter learning</vt:lpstr>
      <vt:lpstr>SVM parameter learning</vt:lpstr>
      <vt:lpstr>Nonlinear SVMs</vt:lpstr>
      <vt:lpstr>Nonlinear SVMs</vt:lpstr>
      <vt:lpstr>The kernel trick</vt:lpstr>
      <vt:lpstr>The kernel trick</vt:lpstr>
      <vt:lpstr>The kernel trick</vt:lpstr>
      <vt:lpstr>Polynomial kernel:</vt:lpstr>
      <vt:lpstr>Gaussian kernel</vt:lpstr>
      <vt:lpstr>Gaussian kernel</vt:lpstr>
      <vt:lpstr>Kernels for histograms</vt:lpstr>
      <vt:lpstr>SVMs: Pros and cons</vt:lpstr>
      <vt:lpstr>Generalization</vt:lpstr>
      <vt:lpstr>Diagnosing generalization ability</vt:lpstr>
      <vt:lpstr>Underfitting and overfitting</vt:lpstr>
      <vt:lpstr>Effect of training set size</vt:lpstr>
      <vt:lpstr>Validation</vt:lpstr>
      <vt:lpstr>Summary</vt:lpstr>
    </vt:vector>
  </TitlesOfParts>
  <Company>New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fer</cp:lastModifiedBy>
  <cp:revision>268</cp:revision>
  <cp:lastPrinted>2016-04-07T14:18:24Z</cp:lastPrinted>
  <dcterms:created xsi:type="dcterms:W3CDTF">2005-10-15T04:03:13Z</dcterms:created>
  <dcterms:modified xsi:type="dcterms:W3CDTF">2016-04-28T05:10:22Z</dcterms:modified>
</cp:coreProperties>
</file>